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45" r:id="rId2"/>
    <p:sldId id="455" r:id="rId3"/>
    <p:sldId id="478" r:id="rId4"/>
    <p:sldId id="480" r:id="rId5"/>
    <p:sldId id="481" r:id="rId6"/>
    <p:sldId id="487" r:id="rId7"/>
    <p:sldId id="453" r:id="rId8"/>
    <p:sldId id="457" r:id="rId9"/>
    <p:sldId id="462" r:id="rId10"/>
    <p:sldId id="464" r:id="rId11"/>
    <p:sldId id="466" r:id="rId12"/>
    <p:sldId id="467" r:id="rId13"/>
    <p:sldId id="475" r:id="rId14"/>
    <p:sldId id="477" r:id="rId15"/>
    <p:sldId id="468" r:id="rId16"/>
    <p:sldId id="482" r:id="rId17"/>
    <p:sldId id="474" r:id="rId18"/>
    <p:sldId id="483" r:id="rId19"/>
    <p:sldId id="469" r:id="rId20"/>
    <p:sldId id="484" r:id="rId21"/>
    <p:sldId id="473" r:id="rId22"/>
    <p:sldId id="485" r:id="rId23"/>
    <p:sldId id="488" r:id="rId24"/>
    <p:sldId id="486" r:id="rId25"/>
    <p:sldId id="259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spektor" initials="I" lastIdx="4" clrIdx="0">
    <p:extLst>
      <p:ext uri="{19B8F6BF-5375-455C-9EA6-DF929625EA0E}">
        <p15:presenceInfo xmlns:p15="http://schemas.microsoft.com/office/powerpoint/2012/main" userId="Inspek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62" autoAdjust="0"/>
    <p:restoredTop sz="96395" autoAdjust="0"/>
  </p:normalViewPr>
  <p:slideViewPr>
    <p:cSldViewPr snapToGrid="0">
      <p:cViewPr varScale="1">
        <p:scale>
          <a:sx n="65" d="100"/>
          <a:sy n="65" d="100"/>
        </p:scale>
        <p:origin x="6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A33170C-C29A-4471-B2E2-8B201C988ACC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42D699-8AFE-49F6-9512-574652AAF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43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66FA1F-2594-4F6F-8A61-D967580ECF63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282B90B-0540-4791-95CD-1E97E8AF2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84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FDC09-CF5E-4683-BFA8-175510F09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535F8C-C5CC-4D87-8DA2-9BB44A45F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3247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49FEC-18A9-48BA-9B89-8DAA94E3F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10D1EE-38C4-41FB-B0C3-08EAE0B4A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0291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F24092-1C3E-4EB5-886E-B67E0A98B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359EB6-CA9B-47C1-AED8-E12F95477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717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C1A91-31E2-4BB6-8B97-F0408BBDA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03818-E25B-4B37-942C-A2105D062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151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A12FE-A9A3-4479-97CE-A84EBBB9C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B0D15-4026-42A5-982B-11B7876D4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72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73E86-0963-49D6-AC4F-213DF708A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91007-3F2B-4BC5-AA6C-851F22336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CDEF97-C4BC-4970-8072-F8A173DF7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9127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5E911-2C9B-4C16-94C6-62F3C14F5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C53B0-3183-4053-8756-7B9197344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3809F-12E6-42D6-8008-7EFA148EF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B08FF4-AA79-4A24-B54E-AA7B574039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1A2DA3-39C8-4712-87D5-CC3DDAD143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8578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64EFB-BEB6-4DF2-9B4B-DB0F6FF1E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6882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984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71A34-36BA-4CBD-93DE-628AE28EC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6A3A4-00BF-4C57-B23C-4F9039069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1CF46-E1AA-47C7-9A7F-C940954B7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073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A9336-20E6-4F3B-AE4B-5D7D52704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F01D11-151C-458D-A8CE-35DCC2F641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6A8133-AB1B-49EA-BDBE-834906644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953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5F8BA7-64C1-4BBD-856D-D29D2E5BA60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7" cy="685799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E8C4CB-0806-4AD9-A52A-1E043169A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94344-0B42-4F44-97BA-9648C7744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386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prosveta.gov.rs/wp-content/uploads/2023/09/Resenje-o-godisnjem-planu-Spoljasnjeg-vrednovanja-2023-2024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pn.gov.rs/projekat-ecec-early-childhood-education-and-care-inkluzivno-predskolsko-vaspitanje-i-obrazovanje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2" name="Title 21"/>
          <p:cNvSpPr>
            <a:spLocks noGrp="1"/>
          </p:cNvSpPr>
          <p:nvPr>
            <p:ph type="ctrTitle"/>
          </p:nvPr>
        </p:nvSpPr>
        <p:spPr>
          <a:xfrm>
            <a:off x="-82082" y="1307417"/>
            <a:ext cx="12059478" cy="521594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r-Cyrl-RS" sz="2200" b="1" dirty="0" smtClean="0">
                <a:latin typeface="+mn-lt"/>
              </a:rPr>
              <a:t/>
            </a:r>
            <a:br>
              <a:rPr lang="sr-Cyrl-RS" sz="2200" b="1" dirty="0" smtClean="0">
                <a:latin typeface="+mn-lt"/>
              </a:rPr>
            </a:br>
            <a:r>
              <a:rPr lang="ru-RU" sz="2400" i="1" dirty="0">
                <a:latin typeface="+mn-lt"/>
              </a:rPr>
              <a:t>П</a:t>
            </a:r>
            <a:r>
              <a:rPr lang="en-US" sz="2400" i="1" dirty="0">
                <a:latin typeface="+mn-lt"/>
              </a:rPr>
              <a:t>e</a:t>
            </a:r>
            <a:r>
              <a:rPr lang="sr-Cyrl-RS" sz="2400" i="1" dirty="0">
                <a:latin typeface="+mn-lt"/>
              </a:rPr>
              <a:t>ти окружни стручни сусрети „</a:t>
            </a:r>
            <a:r>
              <a:rPr lang="en-US" sz="2400" i="1" dirty="0">
                <a:latin typeface="+mn-lt"/>
              </a:rPr>
              <a:t>ВАСПИТАЧИ</a:t>
            </a:r>
            <a:r>
              <a:rPr lang="sr-Latn-RS" sz="2400" i="1" dirty="0">
                <a:latin typeface="+mn-lt"/>
              </a:rPr>
              <a:t>-</a:t>
            </a:r>
            <a:r>
              <a:rPr lang="en-US" sz="2400" i="1" dirty="0">
                <a:latin typeface="+mn-lt"/>
              </a:rPr>
              <a:t>ВАСПИТАЧИМА</a:t>
            </a:r>
            <a:r>
              <a:rPr lang="sr-Latn-RS" sz="2400" i="1" dirty="0">
                <a:latin typeface="+mn-lt"/>
              </a:rPr>
              <a:t>" </a:t>
            </a:r>
            <a:r>
              <a:rPr lang="sr-Cyrl-RS" sz="2400" i="1" dirty="0">
                <a:latin typeface="+mn-lt"/>
              </a:rPr>
              <a:t/>
            </a:r>
            <a:br>
              <a:rPr lang="sr-Cyrl-RS" sz="2400" i="1" dirty="0">
                <a:latin typeface="+mn-lt"/>
              </a:rPr>
            </a:br>
            <a:r>
              <a:rPr lang="sr-Cyrl-RS" sz="2400" i="1" dirty="0">
                <a:latin typeface="+mn-lt"/>
              </a:rPr>
              <a:t>Регионални центар за професионални развој запослених у образовању, Смедерево</a:t>
            </a:r>
            <a:r>
              <a:rPr lang="sr-Cyrl-RS" sz="2200" i="1" dirty="0" smtClean="0">
                <a:latin typeface="+mn-lt"/>
              </a:rPr>
              <a:t/>
            </a:r>
            <a:br>
              <a:rPr lang="sr-Cyrl-RS" sz="2200" i="1" dirty="0" smtClean="0">
                <a:latin typeface="+mn-lt"/>
              </a:rPr>
            </a:br>
            <a:r>
              <a:rPr lang="sr-Cyrl-RS" sz="2200" i="1" dirty="0" smtClean="0">
                <a:latin typeface="+mn-lt"/>
              </a:rPr>
              <a:t/>
            </a:r>
            <a:br>
              <a:rPr lang="sr-Cyrl-RS" sz="2200" i="1" dirty="0" smtClean="0">
                <a:latin typeface="+mn-lt"/>
              </a:rPr>
            </a:br>
            <a:r>
              <a:rPr lang="sr-Cyrl-RS" sz="2200" b="1" dirty="0" smtClean="0">
                <a:latin typeface="+mn-lt"/>
              </a:rPr>
              <a:t/>
            </a:r>
            <a:br>
              <a:rPr lang="sr-Cyrl-RS" sz="2200" b="1" dirty="0" smtClean="0">
                <a:latin typeface="+mn-lt"/>
              </a:rPr>
            </a:br>
            <a:r>
              <a:rPr lang="sr-Cyrl-RS" sz="2200" b="1" dirty="0" smtClean="0">
                <a:latin typeface="+mn-lt"/>
              </a:rPr>
              <a:t/>
            </a:r>
            <a:br>
              <a:rPr lang="sr-Cyrl-RS" sz="2200" b="1" dirty="0" smtClean="0">
                <a:latin typeface="+mn-lt"/>
              </a:rPr>
            </a:br>
            <a:r>
              <a:rPr lang="sr-Cyrl-RS" sz="2400" b="1" dirty="0" smtClean="0">
                <a:latin typeface="+mn-lt"/>
              </a:rPr>
              <a:t/>
            </a:r>
            <a:br>
              <a:rPr lang="sr-Cyrl-RS" sz="2400" b="1" dirty="0" smtClean="0">
                <a:latin typeface="+mn-lt"/>
              </a:rPr>
            </a:br>
            <a:r>
              <a:rPr lang="sr-Cyrl-RS" sz="2700" b="1" dirty="0" smtClean="0">
                <a:solidFill>
                  <a:schemeClr val="tx1"/>
                </a:solidFill>
                <a:latin typeface="+mn-lt"/>
                <a:ea typeface="Cambria" panose="02040503050406030204" pitchFamily="18" charset="0"/>
              </a:rPr>
              <a:t/>
            </a:r>
            <a:br>
              <a:rPr lang="sr-Cyrl-RS" sz="2700" b="1" dirty="0" smtClean="0">
                <a:solidFill>
                  <a:schemeClr val="tx1"/>
                </a:solidFill>
                <a:latin typeface="+mn-lt"/>
                <a:ea typeface="Cambria" panose="02040503050406030204" pitchFamily="18" charset="0"/>
              </a:rPr>
            </a:br>
            <a:r>
              <a:rPr lang="en-GB" sz="2700" b="1" dirty="0" smtClean="0">
                <a:solidFill>
                  <a:schemeClr val="tx1"/>
                </a:solidFill>
                <a:latin typeface="+mn-lt"/>
                <a:ea typeface="Cambria" panose="02040503050406030204" pitchFamily="18" charset="0"/>
              </a:rPr>
              <a:t/>
            </a:r>
            <a:br>
              <a:rPr lang="en-GB" sz="2700" b="1" dirty="0" smtClean="0">
                <a:solidFill>
                  <a:schemeClr val="tx1"/>
                </a:solidFill>
                <a:latin typeface="+mn-lt"/>
                <a:ea typeface="Cambria" panose="02040503050406030204" pitchFamily="18" charset="0"/>
              </a:rPr>
            </a:br>
            <a:r>
              <a:rPr lang="sr-Cyrl-R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sr-Cyrl-R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r-Cyrl-R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sr-Cyrl-R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r-Cyrl-RS" sz="4400" b="1" dirty="0" smtClean="0">
                <a:latin typeface="Calibri" panose="020F0502020204030204" pitchFamily="34" charset="0"/>
                <a:ea typeface="Cambria" panose="02040503050406030204" pitchFamily="18" charset="0"/>
              </a:rPr>
              <a:t>ПОДРШКА УНАПРЕЂИВАЊУ </a:t>
            </a:r>
            <a:r>
              <a:rPr lang="sr-Cyrl-RS" sz="4400" b="1" dirty="0" smtClean="0">
                <a:latin typeface="Calibri" panose="020F0502020204030204" pitchFamily="34" charset="0"/>
                <a:ea typeface="Cambria" panose="02040503050406030204" pitchFamily="18" charset="0"/>
              </a:rPr>
              <a:t>КВАЛИТЕТА ПРЕДШКОЛСКОГ</a:t>
            </a:r>
            <a:r>
              <a:rPr lang="en-GB" sz="4400" b="1" dirty="0" smtClean="0">
                <a:latin typeface="Calibri" panose="020F0502020204030204" pitchFamily="34" charset="0"/>
                <a:ea typeface="Cambria" panose="02040503050406030204" pitchFamily="18" charset="0"/>
              </a:rPr>
              <a:t> </a:t>
            </a:r>
            <a:r>
              <a:rPr lang="sr-Cyrl-RS" sz="4400" b="1" dirty="0" smtClean="0">
                <a:latin typeface="Calibri" panose="020F0502020204030204" pitchFamily="34" charset="0"/>
                <a:ea typeface="Cambria" panose="02040503050406030204" pitchFamily="18" charset="0"/>
              </a:rPr>
              <a:t>ВАСПИТАЊА </a:t>
            </a:r>
            <a:r>
              <a:rPr lang="sr-Cyrl-RS" sz="4400" b="1" dirty="0" smtClean="0">
                <a:latin typeface="Calibri" panose="020F0502020204030204" pitchFamily="34" charset="0"/>
                <a:ea typeface="Cambria" panose="02040503050406030204" pitchFamily="18" charset="0"/>
              </a:rPr>
              <a:t>И ОБРАЗОВАЊА</a:t>
            </a:r>
            <a:r>
              <a:rPr lang="sr-Cyrl-RS" sz="4900" b="1" dirty="0" smtClean="0">
                <a:latin typeface="Calibri" panose="020F0502020204030204" pitchFamily="34" charset="0"/>
                <a:ea typeface="Cambria" panose="02040503050406030204" pitchFamily="18" charset="0"/>
              </a:rPr>
              <a:t/>
            </a:r>
            <a:br>
              <a:rPr lang="sr-Cyrl-RS" sz="4900" b="1" dirty="0" smtClean="0">
                <a:latin typeface="Calibri" panose="020F0502020204030204" pitchFamily="34" charset="0"/>
                <a:ea typeface="Cambria" panose="02040503050406030204" pitchFamily="18" charset="0"/>
              </a:rPr>
            </a:br>
            <a:r>
              <a:rPr lang="sr-Cyrl-RS" sz="4900" b="1" dirty="0" smtClean="0">
                <a:latin typeface="Calibri" panose="020F0502020204030204" pitchFamily="34" charset="0"/>
                <a:ea typeface="Cambria" panose="02040503050406030204" pitchFamily="18" charset="0"/>
              </a:rPr>
              <a:t>                                            </a:t>
            </a:r>
            <a:r>
              <a:rPr lang="sr-Cyrl-RS" sz="3100" b="1" dirty="0" smtClean="0">
                <a:latin typeface="Calibri" panose="020F0502020204030204" pitchFamily="34" charset="0"/>
                <a:ea typeface="Cambria" panose="02040503050406030204" pitchFamily="18" charset="0"/>
              </a:rPr>
              <a:t/>
            </a:r>
            <a:br>
              <a:rPr lang="sr-Cyrl-RS" sz="3100" b="1" dirty="0" smtClean="0">
                <a:latin typeface="Calibri" panose="020F0502020204030204" pitchFamily="34" charset="0"/>
                <a:ea typeface="Cambria" panose="02040503050406030204" pitchFamily="18" charset="0"/>
              </a:rPr>
            </a:br>
            <a:r>
              <a:rPr lang="sr-Cyrl-RS" sz="2200" b="1" dirty="0">
                <a:latin typeface="Calibri" panose="020F0502020204030204" pitchFamily="34" charset="0"/>
                <a:ea typeface="Cambria" panose="02040503050406030204" pitchFamily="18" charset="0"/>
              </a:rPr>
              <a:t>	</a:t>
            </a:r>
            <a:r>
              <a:rPr lang="sr-Cyrl-RS" sz="2200" b="1" dirty="0" smtClean="0">
                <a:latin typeface="Calibri" panose="020F0502020204030204" pitchFamily="34" charset="0"/>
                <a:ea typeface="Cambria" panose="02040503050406030204" pitchFamily="18" charset="0"/>
              </a:rPr>
              <a:t>		</a:t>
            </a:r>
            <a:br>
              <a:rPr lang="sr-Cyrl-RS" sz="2200" b="1" dirty="0" smtClean="0">
                <a:latin typeface="Calibri" panose="020F0502020204030204" pitchFamily="34" charset="0"/>
                <a:ea typeface="Cambria" panose="02040503050406030204" pitchFamily="18" charset="0"/>
              </a:rPr>
            </a:br>
            <a:r>
              <a:rPr lang="sr-Cyrl-RS" sz="2200" b="1" dirty="0">
                <a:latin typeface="Calibri" panose="020F0502020204030204" pitchFamily="34" charset="0"/>
                <a:ea typeface="Cambria" panose="02040503050406030204" pitchFamily="18" charset="0"/>
              </a:rPr>
              <a:t>	</a:t>
            </a:r>
            <a:r>
              <a:rPr lang="sr-Cyrl-RS" sz="2200" b="1" dirty="0" smtClean="0">
                <a:latin typeface="Calibri" panose="020F0502020204030204" pitchFamily="34" charset="0"/>
                <a:ea typeface="Cambria" panose="02040503050406030204" pitchFamily="18" charset="0"/>
              </a:rPr>
              <a:t>	</a:t>
            </a:r>
            <a:r>
              <a:rPr lang="sr-Cyrl-R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sr-Cyrl-RS" sz="24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Subtitle 22"/>
          <p:cNvSpPr>
            <a:spLocks noGrp="1"/>
          </p:cNvSpPr>
          <p:nvPr>
            <p:ph type="subTitle" idx="1"/>
          </p:nvPr>
        </p:nvSpPr>
        <p:spPr>
          <a:xfrm>
            <a:off x="66261" y="6266756"/>
            <a:ext cx="11762792" cy="10625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24</a:t>
            </a:r>
            <a:r>
              <a:rPr lang="ru-RU" dirty="0"/>
              <a:t>. 02. 2024. године </a:t>
            </a:r>
            <a:r>
              <a:rPr lang="sr-Cyrl-R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832" y="1468959"/>
            <a:ext cx="4193650" cy="147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774" y="214297"/>
            <a:ext cx="10515600" cy="974278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+mn-lt"/>
                <a:ea typeface="Cambria" panose="02040503050406030204" pitchFamily="18" charset="0"/>
              </a:rPr>
              <a:t>Програм подршке јачању капацитета предшколских установа за примену нових Основа програма - к</a:t>
            </a:r>
            <a:r>
              <a:rPr lang="sr-Cyrl-RS" sz="2800" dirty="0">
                <a:latin typeface="+mn-lt"/>
                <a:ea typeface="Cambria" panose="02040503050406030204" pitchFamily="18" charset="0"/>
              </a:rPr>
              <a:t>ључни резултати:</a:t>
            </a:r>
            <a:endParaRPr lang="en-US" sz="2800" dirty="0"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27587" y="1315335"/>
            <a:ext cx="4863921" cy="2713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021" y="4028673"/>
            <a:ext cx="3831055" cy="275467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41402" y="989814"/>
            <a:ext cx="7173798" cy="5793532"/>
          </a:xfrm>
        </p:spPr>
        <p:txBody>
          <a:bodyPr>
            <a:normAutofit fontScale="70000" lnSpcReduction="20000"/>
          </a:bodyPr>
          <a:lstStyle/>
          <a:p>
            <a:endParaRPr lang="ru-RU" dirty="0">
              <a:ea typeface="Cambria" panose="02040503050406030204" pitchFamily="18" charset="0"/>
            </a:endParaRPr>
          </a:p>
          <a:p>
            <a:r>
              <a:rPr lang="ru-RU" b="1" dirty="0">
                <a:ea typeface="Cambria" panose="02040503050406030204" pitchFamily="18" charset="0"/>
              </a:rPr>
              <a:t>21.232  практичара</a:t>
            </a:r>
            <a:r>
              <a:rPr lang="ru-RU" altLang="sr-Cyrl-RS" b="1" dirty="0">
                <a:ea typeface="Cambria" panose="02040503050406030204" pitchFamily="18" charset="0"/>
                <a:sym typeface="+mn-ea"/>
              </a:rPr>
              <a:t> о</a:t>
            </a:r>
            <a:r>
              <a:rPr lang="ru-RU" b="1" dirty="0">
                <a:ea typeface="Cambria" panose="02040503050406030204" pitchFamily="18" charset="0"/>
              </a:rPr>
              <a:t>бучено за примену ОП (19 242 из јавних ПУ, 1721 из приватних ПУ и 269 васпитача који реализују ППП у организацији ОШ);</a:t>
            </a:r>
            <a:r>
              <a:rPr lang="sr-Latn-RS" b="1" dirty="0"/>
              <a:t> </a:t>
            </a:r>
            <a:endParaRPr lang="ru-RU" b="1" dirty="0">
              <a:ea typeface="Cambria" panose="02040503050406030204" pitchFamily="18" charset="0"/>
            </a:endParaRPr>
          </a:p>
          <a:p>
            <a:r>
              <a:rPr lang="sr-Cyrl-RS" dirty="0"/>
              <a:t>У току је конвертовање </a:t>
            </a:r>
            <a:r>
              <a:rPr lang="sr-Latn-RS" dirty="0"/>
              <a:t>пакет</a:t>
            </a:r>
            <a:r>
              <a:rPr lang="sr-Cyrl-RS" dirty="0"/>
              <a:t>а</a:t>
            </a:r>
            <a:r>
              <a:rPr lang="sr-Latn-RS" dirty="0"/>
              <a:t> основне обуке за примену </a:t>
            </a:r>
            <a:r>
              <a:rPr lang="sr-Cyrl-RS" dirty="0"/>
              <a:t>ОП из модерираног </a:t>
            </a:r>
            <a:r>
              <a:rPr lang="sr-Latn-RS" dirty="0"/>
              <a:t>онлајн формат</a:t>
            </a:r>
            <a:r>
              <a:rPr lang="sr-Cyrl-RS" dirty="0"/>
              <a:t>а у немодериран </a:t>
            </a:r>
            <a:r>
              <a:rPr lang="sr-Cyrl-BA" dirty="0"/>
              <a:t>(значајан ресурс који ће остати након завршетка Пројекта);</a:t>
            </a:r>
            <a:endParaRPr lang="ru-RU" dirty="0"/>
          </a:p>
          <a:p>
            <a:r>
              <a:rPr lang="ru-RU" dirty="0"/>
              <a:t>Обуком СНОП („Стручни сарадници као носици промена”) обухваћено је 280 стручних сарадника из свих ПУ које имају стручне сараднике;</a:t>
            </a:r>
          </a:p>
          <a:p>
            <a:r>
              <a:rPr lang="ru-RU" dirty="0"/>
              <a:t>Пружена менторска подршка у процесу примене ОП за 195 вртића – језгара промене у свим јавним ПУ;</a:t>
            </a:r>
          </a:p>
          <a:p>
            <a:r>
              <a:rPr lang="ru-RU" dirty="0"/>
              <a:t>Развијена 2 модела хоризонталног учења и размене:</a:t>
            </a:r>
          </a:p>
          <a:p>
            <a:pPr marL="0" indent="0" algn="just">
              <a:buNone/>
            </a:pPr>
            <a:r>
              <a:rPr lang="ru-RU" sz="2400" dirty="0"/>
              <a:t>Заједничко учење моделовањем (ЗУМ): 90 професионалаца из пет вртића-центара кластера из Новог Сада, Београда/Земуна, Чачка, Лознице и Пирота обучено је за имплементацију модела;</a:t>
            </a:r>
            <a:r>
              <a:rPr lang="sr-Cyrl-BA" sz="2400" dirty="0"/>
              <a:t> До </a:t>
            </a:r>
            <a:r>
              <a:rPr lang="ru-RU" sz="2400" dirty="0"/>
              <a:t> </a:t>
            </a:r>
            <a:r>
              <a:rPr lang="sr-Cyrl-BA" sz="2400" dirty="0"/>
              <a:t>краја пројекта</a:t>
            </a:r>
            <a:r>
              <a:rPr lang="sr-Cyrl-RS" sz="2400" dirty="0"/>
              <a:t> - </a:t>
            </a:r>
            <a:r>
              <a:rPr lang="sr-Cyrl-BA" sz="2400" dirty="0"/>
              <a:t>112</a:t>
            </a:r>
            <a:r>
              <a:rPr lang="ru-RU" sz="2400" dirty="0"/>
              <a:t> једнодневних акредитованих посета центрима кластера  (</a:t>
            </a:r>
            <a:r>
              <a:rPr lang="sr-Cyrl-BA" sz="2400" dirty="0"/>
              <a:t>3360</a:t>
            </a:r>
            <a:r>
              <a:rPr lang="ru-RU" sz="2400" dirty="0"/>
              <a:t> практичара из </a:t>
            </a:r>
            <a:r>
              <a:rPr lang="sr-Cyrl-BA" sz="2400" dirty="0"/>
              <a:t>162</a:t>
            </a:r>
            <a:r>
              <a:rPr lang="ru-RU" sz="2400" dirty="0"/>
              <a:t> ПУ</a:t>
            </a:r>
            <a:r>
              <a:rPr lang="sr-Cyrl-BA" altLang="ru-RU" sz="2400" dirty="0"/>
              <a:t>)</a:t>
            </a:r>
            <a:r>
              <a:rPr lang="ru-RU" altLang="ru-RU" sz="2400" dirty="0"/>
              <a:t>;</a:t>
            </a:r>
          </a:p>
          <a:p>
            <a:pPr marL="0" indent="0" algn="just">
              <a:buNone/>
            </a:pPr>
            <a:r>
              <a:rPr lang="ru-RU" sz="2400" dirty="0"/>
              <a:t>Заједниц</a:t>
            </a:r>
            <a:r>
              <a:rPr lang="sr-Cyrl-BA" altLang="ru-RU" sz="2400" dirty="0"/>
              <a:t>а</a:t>
            </a:r>
            <a:r>
              <a:rPr lang="ru-RU" sz="2400" dirty="0"/>
              <a:t> професионалног учења (ЗПУ): </a:t>
            </a:r>
            <a:r>
              <a:rPr lang="ru-RU" sz="2400" dirty="0">
                <a:cs typeface="Arial" panose="020B0604020202020204" pitchFamily="34" charset="0"/>
              </a:rPr>
              <a:t>Практичари из 1</a:t>
            </a:r>
            <a:r>
              <a:rPr lang="sr-Cyrl-BA" sz="2400" dirty="0">
                <a:cs typeface="Arial" panose="020B0604020202020204" pitchFamily="34" charset="0"/>
              </a:rPr>
              <a:t>94</a:t>
            </a:r>
            <a:r>
              <a:rPr lang="ru-RU" sz="2400" dirty="0">
                <a:cs typeface="Arial" panose="020B0604020202020204" pitchFamily="34" charset="0"/>
              </a:rPr>
              <a:t> вртића - језгра промене из </a:t>
            </a:r>
            <a:r>
              <a:rPr lang="sr-Cyrl-BA" altLang="ru-RU" sz="2400" dirty="0">
                <a:cs typeface="Arial" panose="020B0604020202020204" pitchFamily="34" charset="0"/>
              </a:rPr>
              <a:t>157</a:t>
            </a:r>
            <a:r>
              <a:rPr lang="ru-RU" sz="2400" dirty="0">
                <a:cs typeface="Arial" panose="020B0604020202020204" pitchFamily="34" charset="0"/>
              </a:rPr>
              <a:t> јавн</a:t>
            </a:r>
            <a:r>
              <a:rPr lang="sr-Cyrl-BA" altLang="ru-RU" sz="2400" dirty="0">
                <a:cs typeface="Arial" panose="020B0604020202020204" pitchFamily="34" charset="0"/>
              </a:rPr>
              <a:t>их</a:t>
            </a:r>
            <a:r>
              <a:rPr lang="ru-RU" sz="2400" dirty="0">
                <a:cs typeface="Arial" panose="020B0604020202020204" pitchFamily="34" charset="0"/>
              </a:rPr>
              <a:t> ПУ</a:t>
            </a:r>
            <a:r>
              <a:rPr lang="sr-Cyrl-BA" altLang="ru-RU" sz="2400" dirty="0">
                <a:cs typeface="Arial" panose="020B0604020202020204" pitchFamily="34" charset="0"/>
              </a:rPr>
              <a:t> су сукцесивно имали подршку у примени </a:t>
            </a:r>
            <a:r>
              <a:rPr lang="ru-RU" sz="2400" dirty="0">
                <a:cs typeface="Arial" panose="020B0604020202020204" pitchFamily="34" charset="0"/>
              </a:rPr>
              <a:t> модел</a:t>
            </a:r>
            <a:r>
              <a:rPr lang="sr-Cyrl-BA" altLang="ru-RU" sz="2400" dirty="0">
                <a:cs typeface="Arial" panose="020B0604020202020204" pitchFamily="34" charset="0"/>
              </a:rPr>
              <a:t>а</a:t>
            </a:r>
            <a:r>
              <a:rPr lang="ru-RU" sz="2400" dirty="0">
                <a:cs typeface="Arial" panose="020B0604020202020204" pitchFamily="34" charset="0"/>
              </a:rPr>
              <a:t> ЗПУ; У периоду 2021 - 2023. реализован је 31 Једнодневни професионални скуп </a:t>
            </a:r>
            <a:r>
              <a:rPr lang="sr-Cyrl-BA" altLang="ru-RU" sz="2400" dirty="0">
                <a:cs typeface="Arial" panose="020B0604020202020204" pitchFamily="34" charset="0"/>
              </a:rPr>
              <a:t>(ЈПС) </a:t>
            </a:r>
            <a:r>
              <a:rPr lang="ru-RU" sz="2400" dirty="0">
                <a:cs typeface="Arial" panose="020B0604020202020204" pitchFamily="34" charset="0"/>
              </a:rPr>
              <a:t>са 1100 </a:t>
            </a:r>
            <a:r>
              <a:rPr lang="sr-Cyrl-BA" altLang="ru-RU" sz="2400" dirty="0">
                <a:cs typeface="Arial" panose="020B0604020202020204" pitchFamily="34" charset="0"/>
              </a:rPr>
              <a:t>практичара</a:t>
            </a:r>
            <a:r>
              <a:rPr lang="ru-RU" sz="2400" dirty="0">
                <a:cs typeface="Arial" panose="020B0604020202020204" pitchFamily="34" charset="0"/>
              </a:rPr>
              <a:t>.    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591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865" y="56242"/>
            <a:ext cx="10515600" cy="76162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+mn-lt"/>
                <a:ea typeface="Cambria" panose="02040503050406030204" pitchFamily="18" charset="0"/>
              </a:rPr>
              <a:t>Програм подршке јачању капацитета предшколских установа за примену нових Основа програма - к</a:t>
            </a:r>
            <a:r>
              <a:rPr lang="sr-Cyrl-RS" sz="2400" b="1" dirty="0">
                <a:latin typeface="+mn-lt"/>
                <a:ea typeface="Cambria" panose="02040503050406030204" pitchFamily="18" charset="0"/>
              </a:rPr>
              <a:t>ључни резултати:</a:t>
            </a:r>
            <a:endParaRPr lang="en-US" sz="2400" b="1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87742" y="817867"/>
            <a:ext cx="2152658" cy="2645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78888">
            <a:off x="9646166" y="813994"/>
            <a:ext cx="1935303" cy="2522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22721">
            <a:off x="7973180" y="2036925"/>
            <a:ext cx="2166726" cy="2505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29171">
            <a:off x="10006870" y="2078466"/>
            <a:ext cx="1794351" cy="24239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2052" y="4252699"/>
            <a:ext cx="3996674" cy="254342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1975" y="716438"/>
            <a:ext cx="7494310" cy="6079686"/>
          </a:xfrm>
        </p:spPr>
        <p:txBody>
          <a:bodyPr>
            <a:normAutofit fontScale="62500" lnSpcReduction="20000"/>
          </a:bodyPr>
          <a:lstStyle/>
          <a:p>
            <a:endParaRPr lang="sr-Cyrl-RS" dirty="0"/>
          </a:p>
          <a:p>
            <a:pPr algn="just"/>
            <a:r>
              <a:rPr lang="sr-Cyrl-RS" sz="2900" dirty="0"/>
              <a:t>4 водича (из серијала „Линије лета“) креирано, о</a:t>
            </a:r>
            <a:r>
              <a:rPr lang="en-US" sz="2900" dirty="0" err="1"/>
              <a:t>дштампан</a:t>
            </a:r>
            <a:r>
              <a:rPr lang="sr-Cyrl-RS" sz="2900" dirty="0"/>
              <a:t>о и </a:t>
            </a:r>
            <a:r>
              <a:rPr lang="en-US" sz="2900" dirty="0"/>
              <a:t>у </a:t>
            </a:r>
            <a:r>
              <a:rPr lang="en-US" sz="2900" dirty="0" err="1"/>
              <a:t>тиражу</a:t>
            </a:r>
            <a:r>
              <a:rPr lang="en-US" sz="2900" dirty="0"/>
              <a:t> </a:t>
            </a:r>
            <a:r>
              <a:rPr lang="en-US" sz="2900" dirty="0" err="1"/>
              <a:t>од</a:t>
            </a:r>
            <a:r>
              <a:rPr lang="en-US" sz="2900" dirty="0"/>
              <a:t> </a:t>
            </a:r>
            <a:r>
              <a:rPr lang="sr-Cyrl-RS" sz="2900" dirty="0"/>
              <a:t>по </a:t>
            </a:r>
            <a:r>
              <a:rPr lang="en-US" sz="2900" dirty="0"/>
              <a:t>10</a:t>
            </a:r>
            <a:r>
              <a:rPr lang="sr-Cyrl-BA" sz="2900" dirty="0"/>
              <a:t>.</a:t>
            </a:r>
            <a:r>
              <a:rPr lang="en-US" sz="2900" dirty="0"/>
              <a:t>600 </a:t>
            </a:r>
            <a:r>
              <a:rPr lang="en-US" sz="2900" dirty="0" err="1"/>
              <a:t>примерака</a:t>
            </a:r>
            <a:r>
              <a:rPr lang="sr-Cyrl-BA" sz="2900" dirty="0"/>
              <a:t> дистрибуирано ПУ (доступни и у ПДФ формату на сајту Пројекта и платформи Пасош за учење);</a:t>
            </a:r>
          </a:p>
          <a:p>
            <a:pPr algn="just"/>
            <a:r>
              <a:rPr lang="sr-Cyrl-RS" sz="2900" dirty="0"/>
              <a:t>Обуку „Квалитетно васпитање и образовање за сву децу“  за тимове за инклузивно образовање свих јавних ПУ похађало око 800 учесника; у завршној фази – Приче о вртићима добре инклузивне праксе у сарадњи са 6 ПУ;</a:t>
            </a:r>
          </a:p>
          <a:p>
            <a:pPr algn="just"/>
            <a:r>
              <a:rPr lang="ru-RU" sz="2900" dirty="0"/>
              <a:t>Обука директора ПУ за полагање испита за лиценцу - Директор као лидер у покретању и праћењу промене</a:t>
            </a:r>
            <a:r>
              <a:rPr lang="sr-Cyrl-BA" altLang="ru-RU" sz="2900" dirty="0"/>
              <a:t> - </a:t>
            </a:r>
            <a:r>
              <a:rPr lang="ru-RU" sz="2900" dirty="0">
                <a:sym typeface="+mn-ea"/>
              </a:rPr>
              <a:t>170 директора похађало обуку за полагање испита за лиценцу (2020 - 2023) </a:t>
            </a:r>
          </a:p>
          <a:p>
            <a:pPr algn="just"/>
            <a:r>
              <a:rPr lang="sr-Cyrl-RS" sz="2900" dirty="0"/>
              <a:t>Онлајн обуку „На заједничком путу учења“је похађало 3156 учесника – стручних сарадника ОШ, координатора већа учитеља и учитеља; </a:t>
            </a:r>
          </a:p>
          <a:p>
            <a:pPr algn="just"/>
            <a:r>
              <a:rPr lang="ru-RU" sz="2900" dirty="0"/>
              <a:t>Развијен посебан Програм подршке за директоре и просветне саветнике: у оквиру четири циклуса регионалних саветовања, којима су обухваћени сви просветни саветници (109), пружена је подршка унапређивању компетенција за спољашње вредновање предшколских установа и стручну помоћ даљем унапређивању квалитета рада ПУ у складу са Основама програма. 163 директора ПУ унапредило је своје капацитете у областима: руковођење и организација рада установе, као и професионална заједница учења.</a:t>
            </a:r>
            <a:r>
              <a:rPr lang="sr-Latn-RS" sz="2900" dirty="0"/>
              <a:t> 401 директор </a:t>
            </a:r>
            <a:r>
              <a:rPr lang="sr-Cyrl-RS" sz="2900" dirty="0"/>
              <a:t>ПУ, ОШ </a:t>
            </a:r>
            <a:r>
              <a:rPr lang="sr-Latn-RS" sz="2900" dirty="0"/>
              <a:t>и просветних саветника учествовало је у осам једнодневних </a:t>
            </a:r>
            <a:r>
              <a:rPr lang="sr-Cyrl-RS" sz="2900" dirty="0"/>
              <a:t>скупова</a:t>
            </a:r>
            <a:r>
              <a:rPr lang="sr-Latn-RS" sz="2900" dirty="0"/>
              <a:t> </a:t>
            </a:r>
            <a:r>
              <a:rPr lang="sr-Cyrl-RS" sz="2900" dirty="0"/>
              <a:t>посвећених унапређивању сарадње између два нивоа образовног система; </a:t>
            </a:r>
            <a:endParaRPr lang="ru-RU" sz="2900" dirty="0"/>
          </a:p>
          <a:p>
            <a:pPr algn="just"/>
            <a:r>
              <a:rPr lang="ru-RU" altLang="ru-RU" sz="2900" dirty="0"/>
              <a:t>Одабрано је 25 саветника– спољних сарадника из групе постојећих водитеља обуке/ментора за примену Основа програма који ће са већ претходно ангажованих 7, у координацији са ШУ, пружати подршку предшколским установама у даљем унапређивању квалитета рада ПУ.  </a:t>
            </a:r>
            <a:endParaRPr lang="en-US" sz="29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398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7943"/>
            <a:ext cx="10515600" cy="114327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+mn-lt"/>
              </a:rPr>
              <a:t>Д</a:t>
            </a:r>
            <a:r>
              <a:rPr lang="ru-RU" sz="2400" b="1" dirty="0" smtClean="0">
                <a:latin typeface="+mn-lt"/>
              </a:rPr>
              <a:t>одатно опремање </a:t>
            </a:r>
            <a:r>
              <a:rPr lang="sr-Cyrl-BA" sz="2400" b="1" dirty="0" smtClean="0">
                <a:latin typeface="+mn-lt"/>
              </a:rPr>
              <a:t>ПУ</a:t>
            </a:r>
            <a:r>
              <a:rPr lang="sr-Cyrl-BA" altLang="ru-RU" sz="2400" b="1" dirty="0" smtClean="0">
                <a:latin typeface="+mn-lt"/>
              </a:rPr>
              <a:t> </a:t>
            </a:r>
            <a:r>
              <a:rPr lang="ru-RU" sz="2400" b="1" dirty="0" smtClean="0">
                <a:latin typeface="+mn-lt"/>
              </a:rPr>
              <a:t>намештајем и ИКТ опремом </a:t>
            </a:r>
            <a:r>
              <a:rPr lang="sr-Cyrl-BA" altLang="ru-RU" sz="2400" b="1" dirty="0" smtClean="0">
                <a:latin typeface="+mn-lt"/>
              </a:rPr>
              <a:t>- </a:t>
            </a:r>
            <a:r>
              <a:rPr lang="ru-RU" sz="2400" b="1" dirty="0" smtClean="0">
                <a:latin typeface="+mn-lt"/>
              </a:rPr>
              <a:t>107 ПУ (вредност око милион евра) и </a:t>
            </a:r>
            <a:r>
              <a:rPr lang="sr-Cyrl-RS" sz="2400" b="1" dirty="0" smtClean="0">
                <a:latin typeface="+mn-lt"/>
              </a:rPr>
              <a:t>додатно опремање вртића-центара кластера у 5 ПУ </a:t>
            </a:r>
            <a:r>
              <a:rPr lang="sr-Cyrl-CS" sz="2400" b="1" dirty="0" smtClean="0">
                <a:latin typeface="+mn-lt"/>
                <a:ea typeface="Cambria" panose="02040503050406030204" pitchFamily="18" charset="0"/>
                <a:cs typeface="Calibri Light" panose="020F0302020204030204" charset="0"/>
              </a:rPr>
              <a:t>(</a:t>
            </a:r>
            <a:r>
              <a:rPr lang="sr-Cyrl-CS" sz="2400" b="1" dirty="0">
                <a:latin typeface="+mn-lt"/>
                <a:ea typeface="Cambria" panose="02040503050406030204" pitchFamily="18" charset="0"/>
                <a:cs typeface="Calibri Light" panose="020F0302020204030204" charset="0"/>
              </a:rPr>
              <a:t>вредност: </a:t>
            </a:r>
            <a:r>
              <a:rPr lang="sr-Cyrl-CS" sz="2400" b="1" dirty="0" smtClean="0">
                <a:latin typeface="+mn-lt"/>
                <a:ea typeface="Cambria" panose="02040503050406030204" pitchFamily="18" charset="0"/>
                <a:cs typeface="Calibri Light" panose="020F0302020204030204" charset="0"/>
              </a:rPr>
              <a:t>око 270 </a:t>
            </a:r>
            <a:r>
              <a:rPr lang="sr-Cyrl-CS" sz="2400" b="1" dirty="0">
                <a:latin typeface="+mn-lt"/>
                <a:ea typeface="Cambria" panose="02040503050406030204" pitchFamily="18" charset="0"/>
                <a:cs typeface="Calibri Light" panose="020F0302020204030204" charset="0"/>
              </a:rPr>
              <a:t>000 ЕУРА) </a:t>
            </a:r>
            <a:endParaRPr lang="en-US" sz="2400" b="1" dirty="0"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658" y="1289113"/>
            <a:ext cx="8523853" cy="3846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4184" y="1360608"/>
            <a:ext cx="2811196" cy="2121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200" y="3635596"/>
            <a:ext cx="2956465" cy="20553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27399">
            <a:off x="9704518" y="4347305"/>
            <a:ext cx="2371550" cy="20174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5209985"/>
            <a:ext cx="2033789" cy="1419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6003" y="5296056"/>
            <a:ext cx="2099192" cy="12469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4399" y="5356011"/>
            <a:ext cx="938865" cy="12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054" y="255585"/>
            <a:ext cx="10515600" cy="11240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+mn-lt"/>
                <a:ea typeface="Cambria" panose="02040503050406030204" pitchFamily="18" charset="0"/>
              </a:rPr>
              <a:t>Унапређивање иницијалног образовања </a:t>
            </a:r>
            <a:r>
              <a:rPr lang="sr-Cyrl-RS" sz="3600" b="1" dirty="0" smtClean="0">
                <a:latin typeface="+mn-lt"/>
                <a:ea typeface="Cambria" panose="02040503050406030204" pitchFamily="18" charset="0"/>
              </a:rPr>
              <a:t>васпитача </a:t>
            </a:r>
            <a:r>
              <a:rPr lang="ru-RU" sz="3600" b="1" dirty="0" smtClean="0">
                <a:latin typeface="+mn-lt"/>
                <a:ea typeface="Cambria" panose="02040503050406030204" pitchFamily="18" charset="0"/>
              </a:rPr>
              <a:t>- </a:t>
            </a:r>
            <a:r>
              <a:rPr lang="ru-RU" sz="3600" b="1" dirty="0">
                <a:latin typeface="+mn-lt"/>
                <a:ea typeface="Cambria" panose="02040503050406030204" pitchFamily="18" charset="0"/>
              </a:rPr>
              <a:t>к</a:t>
            </a:r>
            <a:r>
              <a:rPr lang="sr-Cyrl-RS" sz="3600" b="1" dirty="0">
                <a:latin typeface="+mn-lt"/>
                <a:ea typeface="Cambria" panose="02040503050406030204" pitchFamily="18" charset="0"/>
              </a:rPr>
              <a:t>ључни резултати: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7369" y="1253766"/>
            <a:ext cx="11594969" cy="5679649"/>
          </a:xfrm>
        </p:spPr>
        <p:txBody>
          <a:bodyPr>
            <a:normAutofit fontScale="85000" lnSpcReduction="20000"/>
          </a:bodyPr>
          <a:lstStyle/>
          <a:p>
            <a:pPr marL="0" lvl="1" indent="0" algn="just">
              <a:spcBef>
                <a:spcPts val="1000"/>
              </a:spcBef>
              <a:buNone/>
            </a:pPr>
            <a:r>
              <a:rPr lang="ru-RU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Активностима у домену унапређивања иницијалног образовања васпитача обухваћено је свих 16 високих школа и факултета за образовање васпитача </a:t>
            </a:r>
          </a:p>
          <a:p>
            <a:pPr lvl="0" algn="just"/>
            <a:r>
              <a:rPr lang="sr-Latn-RS" dirty="0"/>
              <a:t>Урађена </a:t>
            </a:r>
            <a:r>
              <a:rPr lang="sr-Cyrl-RS" dirty="0"/>
              <a:t>А</a:t>
            </a:r>
            <a:r>
              <a:rPr lang="sr-Latn-RS" dirty="0"/>
              <a:t>нализа усклађености садржаја и исхода на кључним предметима студијских програма на високим школама које образују васпитаче са Стандардима компетенција васпитача</a:t>
            </a:r>
            <a:r>
              <a:rPr lang="sr-Cyrl-RS" dirty="0"/>
              <a:t>.</a:t>
            </a:r>
            <a:r>
              <a:rPr lang="sr-Latn-RS" dirty="0"/>
              <a:t> </a:t>
            </a:r>
            <a:r>
              <a:rPr lang="sr-Cyrl-RS" dirty="0"/>
              <a:t>На основу анализе су сачињене препоруке з</a:t>
            </a:r>
            <a:r>
              <a:rPr lang="sr-Latn-RS" dirty="0"/>
              <a:t>а прилагођавање студијског програма/предмета</a:t>
            </a:r>
            <a:r>
              <a:rPr lang="sr-Cyrl-RS" dirty="0"/>
              <a:t>.</a:t>
            </a:r>
            <a:endParaRPr lang="en-US" dirty="0"/>
          </a:p>
          <a:p>
            <a:pPr lvl="0" algn="just"/>
            <a:r>
              <a:rPr lang="sr-Cyrl-RS" dirty="0"/>
              <a:t>Препоруке су п</a:t>
            </a:r>
            <a:r>
              <a:rPr lang="sr-Latn-RS" dirty="0"/>
              <a:t>илотира</a:t>
            </a:r>
            <a:r>
              <a:rPr lang="sr-Cyrl-RS" dirty="0"/>
              <a:t>не </a:t>
            </a:r>
            <a:r>
              <a:rPr lang="sr-Latn-RS" dirty="0"/>
              <a:t>на Учитељском факултету у Београду </a:t>
            </a:r>
            <a:r>
              <a:rPr lang="sr-Cyrl-RS" dirty="0"/>
              <a:t>и </a:t>
            </a:r>
            <a:r>
              <a:rPr lang="sr-Cyrl-BA" dirty="0"/>
              <a:t>ПУ “Бошко Буха” Палилула </a:t>
            </a:r>
            <a:r>
              <a:rPr lang="sr-Latn-RS" dirty="0"/>
              <a:t>и Виској школи за образовање васпитача Сирмијум </a:t>
            </a:r>
            <a:r>
              <a:rPr lang="sr-Cyrl-BA" dirty="0"/>
              <a:t>и ПУ “Пчелица” </a:t>
            </a:r>
            <a:r>
              <a:rPr lang="sr-Latn-RS" dirty="0"/>
              <a:t>у Сремској Митровици. </a:t>
            </a:r>
            <a:endParaRPr lang="en-US" dirty="0"/>
          </a:p>
          <a:p>
            <a:pPr lvl="0" algn="just"/>
            <a:r>
              <a:rPr lang="sr-Cyrl-RS" dirty="0"/>
              <a:t>Одржана 2 републичка саветовања са </a:t>
            </a:r>
            <a:r>
              <a:rPr lang="sr-Latn-RS" dirty="0"/>
              <a:t>декан</a:t>
            </a:r>
            <a:r>
              <a:rPr lang="sr-Cyrl-RS" dirty="0"/>
              <a:t>им</a:t>
            </a:r>
            <a:r>
              <a:rPr lang="sr-Latn-RS" dirty="0"/>
              <a:t>а и директорима виских школа и факултета који образују васпитаче </a:t>
            </a:r>
            <a:r>
              <a:rPr lang="sr-Cyrl-RS" dirty="0"/>
              <a:t>и регионална саветовања наставника 16 ВШУ на 4 локације: Београд, Вршац, Јагодина и Нови Сад.</a:t>
            </a:r>
            <a:endParaRPr lang="en-US" dirty="0"/>
          </a:p>
          <a:p>
            <a:pPr lvl="0" algn="just"/>
            <a:r>
              <a:rPr lang="sr-Cyrl-RS" dirty="0"/>
              <a:t>Израђене финалне </a:t>
            </a:r>
            <a:r>
              <a:rPr lang="sr-Latn-RS" b="1" dirty="0"/>
              <a:t>Препоруке за реализацију стручне праксе у вежбаоници, у сарадњи високошколске установе и </a:t>
            </a:r>
            <a:r>
              <a:rPr lang="sr-Cyrl-BA" b="1" dirty="0"/>
              <a:t>ПУ</a:t>
            </a:r>
            <a:r>
              <a:rPr lang="sr-Latn-RS" b="1" dirty="0"/>
              <a:t> </a:t>
            </a:r>
            <a:r>
              <a:rPr lang="sr-Latn-RS" dirty="0"/>
              <a:t>и</a:t>
            </a:r>
            <a:r>
              <a:rPr lang="sr-Latn-RS" b="1" dirty="0"/>
              <a:t> Препоруке за прилагођавање студијског програма/предмета у складу са Стандардима компетенција за професију васпитача и његовог професионалног развоја и Основама програма </a:t>
            </a:r>
            <a:r>
              <a:rPr lang="sr-Cyrl-BA" b="1" dirty="0"/>
              <a:t>ПВО</a:t>
            </a:r>
            <a:endParaRPr lang="en-US" b="1" dirty="0"/>
          </a:p>
          <a:p>
            <a:pPr lvl="0" algn="just"/>
            <a:r>
              <a:rPr lang="sr-Cyrl-RS" dirty="0"/>
              <a:t>Додатно опремање високих школа и факултета који образују васпитаче ИКТ опремом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672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>
                <a:latin typeface="+mn-lt"/>
                <a:ea typeface="Cambria" panose="02040503050406030204" pitchFamily="18" charset="0"/>
              </a:rPr>
              <a:t>Унапређивање </a:t>
            </a:r>
            <a:r>
              <a:rPr lang="ru-RU" sz="3200" dirty="0" smtClean="0">
                <a:latin typeface="+mn-lt"/>
                <a:ea typeface="Cambria" panose="02040503050406030204" pitchFamily="18" charset="0"/>
              </a:rPr>
              <a:t>стручног усавршавања и </a:t>
            </a:r>
            <a:r>
              <a:rPr lang="ru-RU" sz="3200" dirty="0">
                <a:latin typeface="+mn-lt"/>
                <a:ea typeface="Cambria" panose="02040503050406030204" pitchFamily="18" charset="0"/>
              </a:rPr>
              <a:t>професионалног развоја запослених у ПВО - к</a:t>
            </a:r>
            <a:r>
              <a:rPr lang="sr-Cyrl-RS" sz="3200" dirty="0">
                <a:latin typeface="+mn-lt"/>
                <a:ea typeface="Cambria" panose="02040503050406030204" pitchFamily="18" charset="0"/>
              </a:rPr>
              <a:t>ључни резултати:</a:t>
            </a:r>
            <a:r>
              <a:rPr lang="ru-RU" sz="3200" dirty="0">
                <a:latin typeface="+mn-lt"/>
                <a:ea typeface="Cambria" panose="02040503050406030204" pitchFamily="18" charset="0"/>
              </a:rPr>
              <a:t/>
            </a:r>
            <a:br>
              <a:rPr lang="ru-RU" sz="3200" dirty="0">
                <a:latin typeface="+mn-lt"/>
                <a:ea typeface="Cambria" panose="02040503050406030204" pitchFamily="18" charset="0"/>
              </a:rPr>
            </a:br>
            <a:endParaRPr lang="en-US" sz="3200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927938" y="1236790"/>
            <a:ext cx="2145406" cy="23654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781" y="2654742"/>
            <a:ext cx="2137893" cy="26313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6899" y="4174778"/>
            <a:ext cx="1906445" cy="231152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2017" y="1329178"/>
            <a:ext cx="8503764" cy="5326145"/>
          </a:xfrm>
        </p:spPr>
        <p:txBody>
          <a:bodyPr>
            <a:normAutofit fontScale="85000" lnSpcReduction="20000"/>
          </a:bodyPr>
          <a:lstStyle/>
          <a:p>
            <a:endParaRPr lang="sr-Cyrl-BA" sz="2700" dirty="0"/>
          </a:p>
          <a:p>
            <a:pPr algn="just"/>
            <a:r>
              <a:rPr lang="sr-Cyrl-BA" sz="2700" dirty="0"/>
              <a:t>Спроведено је и</a:t>
            </a:r>
            <a:r>
              <a:rPr lang="ru-RU" sz="2700" dirty="0"/>
              <a:t>страживање на узорку свих ПУ </a:t>
            </a:r>
            <a:r>
              <a:rPr lang="sr-Cyrl-BA" sz="2700" dirty="0"/>
              <a:t>и школских управа: „</a:t>
            </a:r>
            <a:r>
              <a:rPr lang="ru-RU" sz="2700" dirty="0"/>
              <a:t>Праксе предшколских установа и потребе практичара у организовању стручног усавршавања“;</a:t>
            </a:r>
            <a:endParaRPr lang="sr-Cyrl-BA" sz="2700" dirty="0"/>
          </a:p>
          <a:p>
            <a:pPr algn="just"/>
            <a:r>
              <a:rPr lang="sr-Cyrl-BA" sz="2700" dirty="0"/>
              <a:t>Креиран је </a:t>
            </a:r>
            <a:r>
              <a:rPr lang="sr-Cyrl-BA" sz="2700" b="1" dirty="0"/>
              <a:t>Водич за унапређивање и развој стручног усавршавања у ПУ кроз хоризонтално учење  - Заједничким учењем до квалитета </a:t>
            </a:r>
            <a:r>
              <a:rPr lang="sr-Cyrl-BA" sz="2700" dirty="0"/>
              <a:t>(одштампан у 10.600 примерака и дистрибуиран свим ПУ);</a:t>
            </a:r>
          </a:p>
          <a:p>
            <a:pPr marL="0" indent="0" algn="just">
              <a:buNone/>
            </a:pPr>
            <a:r>
              <a:rPr lang="sr-Cyrl-R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Унапређивање дигиталних компетенција пр</a:t>
            </a:r>
            <a:r>
              <a:rPr lang="sr-Cyrl-BA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актичар</a:t>
            </a:r>
            <a:r>
              <a:rPr lang="sr-Cyrl-RS" sz="2900" b="1" dirty="0">
                <a:ea typeface="Calibri" panose="020F0502020204030204" pitchFamily="34" charset="0"/>
                <a:cs typeface="Times New Roman" panose="02020603050405020304" pitchFamily="18" charset="0"/>
              </a:rPr>
              <a:t>а:</a:t>
            </a:r>
          </a:p>
          <a:p>
            <a:pPr marL="228600" lvl="1" algn="just">
              <a:spcBef>
                <a:spcPts val="1000"/>
              </a:spcBef>
            </a:pPr>
            <a:r>
              <a:rPr lang="ru-RU" sz="2700" dirty="0"/>
              <a:t>Онлајн обуку „Подршка развоју дигиталних компетенција практичара у предшколским  установама“  завршило је 12 047 практичара уз обезбеђену менторску и техничку подршку; </a:t>
            </a:r>
          </a:p>
          <a:p>
            <a:pPr marL="228600" lvl="1" algn="just">
              <a:spcBef>
                <a:spcPts val="1000"/>
              </a:spcBef>
            </a:pPr>
            <a:r>
              <a:rPr lang="sr-Cyrl-RS" sz="2700" dirty="0"/>
              <a:t>Развијени су:  </a:t>
            </a:r>
          </a:p>
          <a:p>
            <a:pPr marL="685800" lvl="2" algn="just">
              <a:spcBef>
                <a:spcPts val="1000"/>
              </a:spcBef>
            </a:pPr>
            <a:r>
              <a:rPr lang="sr-Cyrl-BA" sz="2300" b="1" dirty="0"/>
              <a:t>  </a:t>
            </a:r>
            <a:r>
              <a:rPr lang="sr-Cyrl-BA" sz="2900" b="1" dirty="0"/>
              <a:t>Оквир дигиталних компетенција васпитача у ПУ </a:t>
            </a:r>
            <a:r>
              <a:rPr lang="sr-Cyrl-BA" sz="2900" dirty="0"/>
              <a:t>и</a:t>
            </a:r>
          </a:p>
          <a:p>
            <a:pPr marL="800100" lvl="2" indent="-342900" algn="just">
              <a:spcBef>
                <a:spcPts val="1000"/>
              </a:spcBef>
            </a:pPr>
            <a:r>
              <a:rPr lang="sr-Cyrl-BA" sz="2900" b="1" dirty="0"/>
              <a:t>Смернице за примену дигиталних технологија у ПУ </a:t>
            </a:r>
            <a:r>
              <a:rPr lang="sr-Cyrl-BA" sz="2900" dirty="0"/>
              <a:t>(ПДФ верзије, за све ПУ);</a:t>
            </a:r>
            <a:endParaRPr lang="en-US" sz="2900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41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359" y="209115"/>
            <a:ext cx="11001866" cy="77273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3200" dirty="0" smtClean="0">
                <a:latin typeface="+mn-lt"/>
                <a:ea typeface="Cambria" panose="02040503050406030204" pitchFamily="18" charset="0"/>
              </a:rPr>
              <a:t>Унапређивање </a:t>
            </a:r>
            <a:r>
              <a:rPr lang="ru-RU" sz="3200" dirty="0">
                <a:latin typeface="+mn-lt"/>
                <a:ea typeface="Cambria" panose="02040503050406030204" pitchFamily="18" charset="0"/>
              </a:rPr>
              <a:t>система вредновања квалитета предшколског васпитања и </a:t>
            </a:r>
            <a:r>
              <a:rPr lang="ru-RU" sz="3200" dirty="0" smtClean="0">
                <a:latin typeface="+mn-lt"/>
                <a:ea typeface="Cambria" panose="02040503050406030204" pitchFamily="18" charset="0"/>
              </a:rPr>
              <a:t>образовања </a:t>
            </a:r>
            <a:r>
              <a:rPr lang="ru-RU" sz="3200" dirty="0">
                <a:latin typeface="+mn-lt"/>
                <a:ea typeface="Cambria" panose="02040503050406030204" pitchFamily="18" charset="0"/>
              </a:rPr>
              <a:t>- к</a:t>
            </a:r>
            <a:r>
              <a:rPr lang="sr-Cyrl-RS" sz="3200" dirty="0">
                <a:latin typeface="+mn-lt"/>
                <a:ea typeface="Cambria" panose="02040503050406030204" pitchFamily="18" charset="0"/>
              </a:rPr>
              <a:t>ључни резултати:</a:t>
            </a:r>
            <a: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2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9365" y="1234910"/>
            <a:ext cx="11415859" cy="42538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b="1" dirty="0"/>
              <a:t>Подршка унапређивању спољашњег вредновања квалитета рада ПУ:</a:t>
            </a:r>
          </a:p>
          <a:p>
            <a:r>
              <a:rPr lang="sr-Cyrl-RS" dirty="0"/>
              <a:t>дводневна обука просветних саветника о Основама програма ПВО;</a:t>
            </a:r>
          </a:p>
          <a:p>
            <a:pPr lvl="0"/>
            <a:r>
              <a:rPr lang="sr-Cyrl-RS" dirty="0"/>
              <a:t>развијени ресурси за пуну примену ревидираног оквира квалитета: Инструмент за оцену стандарда (</a:t>
            </a:r>
            <a:r>
              <a:rPr lang="sr-Cyrl-BA" dirty="0"/>
              <a:t>з</a:t>
            </a:r>
            <a:r>
              <a:rPr lang="sr-Cyrl-RS" dirty="0"/>
              <a:t>а сваки од индикатора додатно су развијени описи за 2. и 4. ниво остварености индикатора како би се повећала објективност и ваљаност процене), </a:t>
            </a:r>
            <a:r>
              <a:rPr lang="ru-RU" dirty="0"/>
              <a:t>помоћни инструменти и водичи за интервјуе и фокус групе </a:t>
            </a:r>
            <a:r>
              <a:rPr lang="sr-Cyrl-RS" dirty="0"/>
              <a:t>са родитељима, запосленима у ПУ и представницима ЈЛС);</a:t>
            </a:r>
          </a:p>
          <a:p>
            <a:pPr lvl="0"/>
            <a:r>
              <a:rPr lang="sr-Cyrl-BA" dirty="0"/>
              <a:t>одржана </a:t>
            </a:r>
            <a:r>
              <a:rPr lang="sr-Cyrl-RS" dirty="0"/>
              <a:t>су четири</a:t>
            </a:r>
            <a:r>
              <a:rPr lang="sr-Latn-RS" dirty="0"/>
              <a:t> циклуса регионалних </a:t>
            </a:r>
            <a:r>
              <a:rPr lang="sr-Cyrl-BA" dirty="0"/>
              <a:t>саветовања просветних саветника у циљу подршке спољашњем вредновању у складу са ревидираним оквиром квалитета;</a:t>
            </a:r>
          </a:p>
          <a:p>
            <a:pPr lvl="0"/>
            <a:r>
              <a:rPr lang="sr-Cyrl-BA" dirty="0"/>
              <a:t>дводневно с</a:t>
            </a:r>
            <a:r>
              <a:rPr lang="sr-Cyrl-RS" dirty="0"/>
              <a:t>аветовање просветних инспектора (актуелности у ПВО, ревидирање кон</a:t>
            </a:r>
            <a:r>
              <a:rPr lang="sr-Cyrl-BA" dirty="0"/>
              <a:t>т</a:t>
            </a:r>
            <a:r>
              <a:rPr lang="sr-Cyrl-RS" dirty="0"/>
              <a:t>ролних листа за инспекцијски надзор над радом ПУ);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493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3633" y="5893299"/>
            <a:ext cx="10987245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sr-Cyrl-BA" sz="2000" dirty="0">
                <a:solidFill>
                  <a:schemeClr val="accent1">
                    <a:lumMod val="50000"/>
                  </a:schemeClr>
                </a:solidFill>
              </a:rPr>
              <a:t>Решењем министра утврђен је Годишњи план спољашњег вредновања у школској 2023/2024. години </a:t>
            </a:r>
            <a:r>
              <a:rPr lang="sr-Cyrl-BA" sz="2000" dirty="0"/>
              <a:t>(</a:t>
            </a:r>
            <a:r>
              <a:rPr lang="en-US" sz="2000" dirty="0">
                <a:hlinkClick r:id="rId2"/>
              </a:rPr>
              <a:t>https://prosveta.gov.rs/wp-content/uploads/2023/09/Resenje-o-godisnjem-planu-Spoljasnjeg-vrednovanja-2023-2024.pdf</a:t>
            </a:r>
            <a:r>
              <a:rPr lang="sr-Cyrl-RS" sz="2000" dirty="0"/>
              <a:t>) </a:t>
            </a:r>
            <a:r>
              <a:rPr lang="sr-Cyrl-RS" sz="2000" dirty="0" smtClean="0"/>
              <a:t>– 8 ПУ - ПУ ,,Наша радост’’ Смедерево...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9682" y="348792"/>
            <a:ext cx="11708092" cy="582817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sr-Cyrl-BA" dirty="0" smtClean="0"/>
              <a:t>У </a:t>
            </a:r>
            <a:r>
              <a:rPr lang="sr-Cyrl-BA" dirty="0"/>
              <a:t>циљу праћења развојног циља Пројекта у области квалитета, урађене су Студија о почетном стању квалитета рада (2019) и о завршном стању квалитета рада ПУ (2023) на репрезентативном узорку ПУ. </a:t>
            </a:r>
          </a:p>
          <a:p>
            <a:pPr algn="just"/>
            <a:r>
              <a:rPr lang="sr-Cyrl-RS" dirty="0"/>
              <a:t>У</a:t>
            </a:r>
            <a:r>
              <a:rPr lang="en-US" dirty="0" err="1"/>
              <a:t>просеч</a:t>
            </a:r>
            <a:r>
              <a:rPr lang="sr-Cyrl-RS" dirty="0"/>
              <a:t>авањем </a:t>
            </a:r>
            <a:r>
              <a:rPr lang="en-US" dirty="0" err="1"/>
              <a:t>заступљеност</a:t>
            </a:r>
            <a:r>
              <a:rPr lang="sr-Cyrl-RS" dirty="0"/>
              <a:t>и </a:t>
            </a:r>
            <a:r>
              <a:rPr lang="en-US" dirty="0" err="1"/>
              <a:t>оцена</a:t>
            </a:r>
            <a:r>
              <a:rPr lang="en-US" dirty="0"/>
              <a:t> </a:t>
            </a:r>
            <a:r>
              <a:rPr lang="en-US" dirty="0" err="1"/>
              <a:t>кроз</a:t>
            </a:r>
            <a:r>
              <a:rPr lang="en-US" dirty="0"/>
              <a:t> </a:t>
            </a:r>
            <a:r>
              <a:rPr lang="en-US" dirty="0" err="1"/>
              <a:t>све</a:t>
            </a:r>
            <a:r>
              <a:rPr lang="en-US" dirty="0"/>
              <a:t> </a:t>
            </a:r>
            <a:r>
              <a:rPr lang="en-US" dirty="0" err="1"/>
              <a:t>стандарде</a:t>
            </a:r>
            <a:r>
              <a:rPr lang="en-US" dirty="0"/>
              <a:t> и </a:t>
            </a:r>
            <a:r>
              <a:rPr lang="en-US" dirty="0" err="1"/>
              <a:t>области</a:t>
            </a:r>
            <a:r>
              <a:rPr lang="en-US" dirty="0"/>
              <a:t>, </a:t>
            </a:r>
            <a:r>
              <a:rPr lang="sr-Cyrl-RS" dirty="0"/>
              <a:t>утврђено је да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sr-Cyrl-RS" dirty="0"/>
              <a:t> </a:t>
            </a:r>
            <a:r>
              <a:rPr lang="en-US" dirty="0" err="1"/>
              <a:t>почетном</a:t>
            </a:r>
            <a:r>
              <a:rPr lang="en-US" dirty="0"/>
              <a:t> </a:t>
            </a:r>
            <a:r>
              <a:rPr lang="en-US" dirty="0" err="1"/>
              <a:t>испитивању</a:t>
            </a:r>
            <a:r>
              <a:rPr lang="en-US" dirty="0"/>
              <a:t> </a:t>
            </a:r>
            <a:r>
              <a:rPr lang="sr-Cyrl-RS" dirty="0"/>
              <a:t>оцену 1 добило 1.78% установа, док је тај проценат на финалном испитивању пао на 0.27%; оцену 2 је добило 54.92% установа, док је тај проценат на финалном испитивању пао на 17.08%; оцену 3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почетном</a:t>
            </a:r>
            <a:r>
              <a:rPr lang="en-US" dirty="0"/>
              <a:t> </a:t>
            </a:r>
            <a:r>
              <a:rPr lang="en-US" dirty="0" err="1"/>
              <a:t>испитивању</a:t>
            </a:r>
            <a:r>
              <a:rPr lang="en-US" dirty="0"/>
              <a:t> </a:t>
            </a:r>
            <a:r>
              <a:rPr lang="en-US" dirty="0" err="1"/>
              <a:t>добило</a:t>
            </a:r>
            <a:r>
              <a:rPr lang="en-US" dirty="0"/>
              <a:t> 40.85% </a:t>
            </a:r>
            <a:r>
              <a:rPr lang="en-US" dirty="0" err="1"/>
              <a:t>установа</a:t>
            </a:r>
            <a:r>
              <a:rPr lang="en-US" dirty="0"/>
              <a:t>, </a:t>
            </a:r>
            <a:r>
              <a:rPr lang="en-US" dirty="0" err="1"/>
              <a:t>док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тај</a:t>
            </a:r>
            <a:r>
              <a:rPr lang="en-US" dirty="0"/>
              <a:t> </a:t>
            </a:r>
            <a:r>
              <a:rPr lang="en-US" dirty="0" err="1"/>
              <a:t>проценат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финалном</a:t>
            </a:r>
            <a:r>
              <a:rPr lang="en-US" dirty="0"/>
              <a:t> </a:t>
            </a:r>
            <a:r>
              <a:rPr lang="en-US" dirty="0" err="1"/>
              <a:t>испитивању</a:t>
            </a:r>
            <a:r>
              <a:rPr lang="en-US" dirty="0"/>
              <a:t> </a:t>
            </a:r>
            <a:r>
              <a:rPr lang="en-US" dirty="0" err="1"/>
              <a:t>порастао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67.21%. </a:t>
            </a:r>
            <a:r>
              <a:rPr lang="sr-Cyrl-RS" dirty="0"/>
              <a:t>О</a:t>
            </a:r>
            <a:r>
              <a:rPr lang="en-US" dirty="0" err="1"/>
              <a:t>цену</a:t>
            </a:r>
            <a:r>
              <a:rPr lang="en-US" dirty="0"/>
              <a:t> 4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почетном</a:t>
            </a:r>
            <a:r>
              <a:rPr lang="en-US" dirty="0"/>
              <a:t> </a:t>
            </a:r>
            <a:r>
              <a:rPr lang="en-US" dirty="0" err="1"/>
              <a:t>испитивању</a:t>
            </a:r>
            <a:r>
              <a:rPr lang="en-US" dirty="0"/>
              <a:t> </a:t>
            </a:r>
            <a:r>
              <a:rPr lang="en-US" dirty="0" err="1"/>
              <a:t>добило</a:t>
            </a:r>
            <a:r>
              <a:rPr lang="en-US" dirty="0"/>
              <a:t> </a:t>
            </a:r>
            <a:r>
              <a:rPr lang="en-US" dirty="0" err="1"/>
              <a:t>свега</a:t>
            </a:r>
            <a:r>
              <a:rPr lang="en-US" dirty="0"/>
              <a:t> 2.46% </a:t>
            </a:r>
            <a:r>
              <a:rPr lang="en-US" dirty="0" err="1"/>
              <a:t>установа</a:t>
            </a:r>
            <a:r>
              <a:rPr lang="en-US" dirty="0"/>
              <a:t>, </a:t>
            </a:r>
            <a:r>
              <a:rPr lang="en-US" dirty="0" err="1"/>
              <a:t>док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тај</a:t>
            </a:r>
            <a:r>
              <a:rPr lang="en-US" dirty="0"/>
              <a:t> </a:t>
            </a:r>
            <a:r>
              <a:rPr lang="en-US" dirty="0" err="1"/>
              <a:t>проценат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финалном</a:t>
            </a:r>
            <a:r>
              <a:rPr lang="en-US" dirty="0"/>
              <a:t> </a:t>
            </a:r>
            <a:r>
              <a:rPr lang="en-US" dirty="0" err="1"/>
              <a:t>испитивању</a:t>
            </a:r>
            <a:r>
              <a:rPr lang="en-US" dirty="0"/>
              <a:t> </a:t>
            </a:r>
            <a:r>
              <a:rPr lang="en-US" dirty="0" err="1"/>
              <a:t>порастао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15.44%.</a:t>
            </a:r>
            <a:r>
              <a:rPr lang="sr-Cyrl-RS" dirty="0"/>
              <a:t> </a:t>
            </a:r>
            <a:endParaRPr lang="en-US" dirty="0"/>
          </a:p>
          <a:p>
            <a:pPr algn="just"/>
            <a:r>
              <a:rPr lang="ru-RU" dirty="0"/>
              <a:t>Најважнији налаз Завршне студије јесте да постоји знатно повећање степена остварености стандарда између две евалуације, у све четири области и на свих 15 појединачних стандарда,  с тим да се не могу јасно утврдити фактори који су допринели том повећању нивоа остварености.  </a:t>
            </a:r>
          </a:p>
          <a:p>
            <a:r>
              <a:rPr lang="ru-RU" sz="2400" dirty="0"/>
              <a:t> </a:t>
            </a:r>
            <a:endParaRPr lang="sr-Cyrl-BA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28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689" y="-22115"/>
            <a:ext cx="11621340" cy="1050925"/>
          </a:xfrm>
        </p:spPr>
        <p:txBody>
          <a:bodyPr>
            <a:normAutofit/>
          </a:bodyPr>
          <a:lstStyle/>
          <a:p>
            <a:pPr algn="ctr"/>
            <a:r>
              <a:rPr lang="sr-Cyrl-RS" sz="3200" b="1" dirty="0">
                <a:latin typeface="+mn-lt"/>
              </a:rPr>
              <a:t>Запажања на основу мониторинга процеса пружања подршке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421" y="1028810"/>
            <a:ext cx="11366816" cy="5692501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100" dirty="0">
                <a:ea typeface="Calibri" panose="020F0502020204030204" pitchFamily="34" charset="0"/>
                <a:cs typeface="Calibri Light" panose="020F0302020204030204" charset="0"/>
              </a:rPr>
              <a:t>Промене започете у свим установама, </a:t>
            </a:r>
            <a:r>
              <a:rPr lang="sr-Cyrl-RS" sz="3100" b="1" dirty="0" smtClean="0">
                <a:ea typeface="Calibri" panose="020F0502020204030204" pitchFamily="34" charset="0"/>
                <a:cs typeface="Calibri Light" panose="020F0302020204030204" charset="0"/>
              </a:rPr>
              <a:t>значајан проценат васпитача </a:t>
            </a:r>
            <a:r>
              <a:rPr lang="ru-RU" sz="3100" b="1" dirty="0" smtClean="0">
                <a:ea typeface="Calibri" panose="020F0502020204030204" pitchFamily="34" charset="0"/>
                <a:cs typeface="Calibri Light" panose="020F0302020204030204" charset="0"/>
              </a:rPr>
              <a:t>је </a:t>
            </a:r>
            <a:r>
              <a:rPr lang="ru-RU" sz="3100" b="1" dirty="0">
                <a:ea typeface="Calibri" panose="020F0502020204030204" pitchFamily="34" charset="0"/>
                <a:cs typeface="Calibri Light" panose="020F0302020204030204" charset="0"/>
              </a:rPr>
              <a:t>отворено и мотивисано за промене</a:t>
            </a:r>
            <a:r>
              <a:rPr lang="ru-RU" sz="3100" b="1" dirty="0">
                <a:cs typeface="Calibri Light" panose="020F0302020204030204" charset="0"/>
              </a:rPr>
              <a:t>, за континуирано учење и преиспитивање усклађености сопствене праксе са Основама програма </a:t>
            </a:r>
            <a:r>
              <a:rPr lang="ru-RU" sz="3100" b="1" dirty="0" smtClean="0">
                <a:cs typeface="Calibri Light" panose="020F0302020204030204" charset="0"/>
              </a:rPr>
              <a:t>ПВО;</a:t>
            </a:r>
            <a:endParaRPr lang="ru-RU" sz="3100" b="1" dirty="0">
              <a:cs typeface="Calibri Light" panose="020F0302020204030204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100" b="1" dirty="0">
                <a:ea typeface="Calibri" panose="020F0502020204030204" pitchFamily="34" charset="0"/>
                <a:cs typeface="Calibri Light" panose="020F0302020204030204" charset="0"/>
              </a:rPr>
              <a:t>Акумулирају се примери добре </a:t>
            </a:r>
            <a:r>
              <a:rPr lang="ru-RU" sz="3100" b="1" dirty="0" smtClean="0">
                <a:ea typeface="Calibri" panose="020F0502020204030204" pitchFamily="34" charset="0"/>
                <a:cs typeface="Calibri Light" panose="020F0302020204030204" charset="0"/>
              </a:rPr>
              <a:t>праксе; </a:t>
            </a:r>
            <a:endParaRPr lang="ru-RU" sz="3100" b="1" dirty="0">
              <a:ea typeface="Calibri" panose="020F0502020204030204" pitchFamily="34" charset="0"/>
              <a:cs typeface="Calibri Light" panose="020F0302020204030204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100" b="1" dirty="0">
                <a:ea typeface="Calibri" panose="020F0502020204030204" pitchFamily="34" charset="0"/>
                <a:cs typeface="Calibri Light" panose="020F0302020204030204" charset="0"/>
              </a:rPr>
              <a:t>Уочљиве </a:t>
            </a:r>
            <a:r>
              <a:rPr lang="ru-RU" sz="3100" b="1" dirty="0" smtClean="0">
                <a:ea typeface="Calibri" panose="020F0502020204030204" pitchFamily="34" charset="0"/>
                <a:cs typeface="Calibri Light" panose="020F0302020204030204" charset="0"/>
              </a:rPr>
              <a:t>су велике </a:t>
            </a:r>
            <a:r>
              <a:rPr lang="ru-RU" sz="3100" b="1" dirty="0">
                <a:ea typeface="Calibri" panose="020F0502020204030204" pitchFamily="34" charset="0"/>
                <a:cs typeface="Calibri Light" panose="020F0302020204030204" charset="0"/>
              </a:rPr>
              <a:t>разлике како унутар </a:t>
            </a:r>
            <a:r>
              <a:rPr lang="ru-RU" sz="3100" b="1" dirty="0" smtClean="0">
                <a:ea typeface="Calibri" panose="020F0502020204030204" pitchFamily="34" charset="0"/>
                <a:cs typeface="Calibri Light" panose="020F0302020204030204" charset="0"/>
              </a:rPr>
              <a:t>установе, </a:t>
            </a:r>
            <a:r>
              <a:rPr lang="ru-RU" sz="3100" b="1" dirty="0">
                <a:ea typeface="Calibri" panose="020F0502020204030204" pitchFamily="34" charset="0"/>
                <a:cs typeface="Calibri Light" panose="020F0302020204030204" charset="0"/>
              </a:rPr>
              <a:t>тако и између </a:t>
            </a:r>
            <a:r>
              <a:rPr lang="ru-RU" sz="3100" b="1" dirty="0" smtClean="0">
                <a:ea typeface="Calibri" panose="020F0502020204030204" pitchFamily="34" charset="0"/>
                <a:cs typeface="Calibri Light" panose="020F0302020204030204" charset="0"/>
              </a:rPr>
              <a:t>установа;</a:t>
            </a:r>
            <a:endParaRPr lang="ru-RU" sz="3100" b="1" dirty="0">
              <a:ea typeface="Calibri" panose="020F0502020204030204" pitchFamily="34" charset="0"/>
              <a:cs typeface="Calibri Light" panose="020F0302020204030204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100" dirty="0">
                <a:ea typeface="Calibri" panose="020F0502020204030204" pitchFamily="34" charset="0"/>
                <a:cs typeface="Calibri Light" panose="020F0302020204030204" charset="0"/>
              </a:rPr>
              <a:t>Најзначајније промене у пракси: </a:t>
            </a:r>
            <a:r>
              <a:rPr lang="ru-RU" sz="3100" b="1" dirty="0">
                <a:ea typeface="Calibri" panose="020F0502020204030204" pitchFamily="34" charset="0"/>
                <a:cs typeface="Calibri Light" panose="020F0302020204030204" charset="0"/>
              </a:rPr>
              <a:t>промене у просторима и развијање заједнице </a:t>
            </a:r>
            <a:r>
              <a:rPr lang="ru-RU" sz="3100" b="1" dirty="0" smtClean="0">
                <a:ea typeface="Calibri" panose="020F0502020204030204" pitchFamily="34" charset="0"/>
                <a:cs typeface="Calibri Light" panose="020F0302020204030204" charset="0"/>
              </a:rPr>
              <a:t>учења;</a:t>
            </a:r>
            <a:endParaRPr lang="ru-RU" sz="3100" b="1" dirty="0">
              <a:ea typeface="Calibri" panose="020F0502020204030204" pitchFamily="34" charset="0"/>
              <a:cs typeface="Calibri Light" panose="020F030202020403020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100" b="1" dirty="0" smtClean="0">
                <a:ea typeface="Calibri" panose="020F0502020204030204" pitchFamily="34" charset="0"/>
                <a:cs typeface="Calibri Light" panose="020F0302020204030204" charset="0"/>
              </a:rPr>
              <a:t>Изазов је мењање устаљених образаца мишљења и рада</a:t>
            </a:r>
            <a:r>
              <a:rPr lang="ru-RU" sz="3100" dirty="0" smtClean="0">
                <a:ea typeface="Calibri" panose="020F0502020204030204" pitchFamily="34" charset="0"/>
                <a:cs typeface="Calibri Light" panose="020F0302020204030204" charset="0"/>
              </a:rPr>
              <a:t>, те је потребно даље </a:t>
            </a:r>
            <a:r>
              <a:rPr lang="ru-RU" sz="3100" dirty="0">
                <a:ea typeface="Calibri" panose="020F0502020204030204" pitchFamily="34" charset="0"/>
                <a:cs typeface="Calibri Light" panose="020F0302020204030204" charset="0"/>
              </a:rPr>
              <a:t>развијати разумевање теоријско-вредносних постулата Основа програма и њихово </a:t>
            </a:r>
            <a:r>
              <a:rPr lang="ru-RU" sz="3100" b="1" dirty="0">
                <a:ea typeface="Calibri" panose="020F0502020204030204" pitchFamily="34" charset="0"/>
                <a:cs typeface="Calibri Light" panose="020F0302020204030204" charset="0"/>
              </a:rPr>
              <a:t>довођење у везу са властитим полазиштима и </a:t>
            </a:r>
            <a:r>
              <a:rPr lang="ru-RU" sz="3100" b="1" dirty="0" smtClean="0">
                <a:ea typeface="Calibri" panose="020F0502020204030204" pitchFamily="34" charset="0"/>
                <a:cs typeface="Calibri Light" panose="020F0302020204030204" charset="0"/>
              </a:rPr>
              <a:t>праксом; </a:t>
            </a:r>
            <a:endParaRPr lang="ru-RU" sz="3100" b="1" dirty="0" smtClean="0">
              <a:ea typeface="Calibri" panose="020F0502020204030204" pitchFamily="34" charset="0"/>
              <a:cs typeface="Calibri Light" panose="020F030202020403020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100" b="1" dirty="0">
                <a:ea typeface="Calibri" panose="020F0502020204030204" pitchFamily="34" charset="0"/>
                <a:cs typeface="Calibri Light" panose="020F0302020204030204" charset="0"/>
              </a:rPr>
              <a:t>Р</a:t>
            </a:r>
            <a:r>
              <a:rPr lang="ru-RU" sz="3100" b="1" dirty="0" smtClean="0">
                <a:ea typeface="Calibri" panose="020F0502020204030204" pitchFamily="34" charset="0"/>
                <a:cs typeface="Calibri Light" panose="020F0302020204030204" charset="0"/>
              </a:rPr>
              <a:t>азвијати </a:t>
            </a:r>
            <a:r>
              <a:rPr lang="ru-RU" sz="3100" b="1" dirty="0" smtClean="0">
                <a:ea typeface="Calibri" panose="020F0502020204030204" pitchFamily="34" charset="0"/>
                <a:cs typeface="Calibri Light" panose="020F0302020204030204" charset="0"/>
              </a:rPr>
              <a:t>културу самовредновања и професионалну заједницу учења</a:t>
            </a:r>
            <a:r>
              <a:rPr lang="sr-Cyrl-BA" altLang="ru-RU" sz="3100" b="1" dirty="0" smtClean="0">
                <a:ea typeface="Calibri" panose="020F0502020204030204" pitchFamily="34" charset="0"/>
                <a:cs typeface="Calibri Light" panose="020F0302020204030204" charset="0"/>
              </a:rPr>
              <a:t>.</a:t>
            </a:r>
            <a:r>
              <a:rPr lang="sr-Cyrl-BA" sz="3100" b="1" dirty="0"/>
              <a:t> </a:t>
            </a:r>
            <a:endParaRPr lang="sr-Cyrl-BA" sz="3100" b="1" dirty="0" smtClean="0"/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endParaRPr lang="sr-Cyrl-BA" altLang="ru-RU" sz="3100" dirty="0" smtClean="0">
              <a:latin typeface="Calibri Light" panose="020F0302020204030204" charset="0"/>
              <a:ea typeface="Calibri" panose="020F0502020204030204" pitchFamily="34" charset="0"/>
              <a:cs typeface="Calibri Light" panose="020F0302020204030204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endParaRPr lang="sr-Cyrl-BA" altLang="ru-RU" dirty="0" smtClean="0">
              <a:latin typeface="Calibri Light" panose="020F0302020204030204" charset="0"/>
              <a:ea typeface="Calibri" panose="020F0502020204030204" pitchFamily="34" charset="0"/>
              <a:cs typeface="Calibri Light" panose="020F0302020204030204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endParaRPr lang="sr-Cyrl-BA" altLang="ru-RU" dirty="0">
              <a:latin typeface="Calibri Light" panose="020F0302020204030204" charset="0"/>
              <a:ea typeface="Calibri" panose="020F0502020204030204" pitchFamily="34" charset="0"/>
              <a:cs typeface="Calibri Light" panose="020F0302020204030204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endParaRPr lang="sr-Cyrl-BA" altLang="ru-RU" dirty="0" smtClean="0">
              <a:latin typeface="Calibri Light" panose="020F0302020204030204" charset="0"/>
              <a:ea typeface="Calibri" panose="020F0502020204030204" pitchFamily="34" charset="0"/>
              <a:cs typeface="Calibri Light" panose="020F03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07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090" y="232409"/>
            <a:ext cx="11275243" cy="1050925"/>
          </a:xfrm>
        </p:spPr>
        <p:txBody>
          <a:bodyPr>
            <a:normAutofit/>
          </a:bodyPr>
          <a:lstStyle/>
          <a:p>
            <a:pPr algn="ctr"/>
            <a:r>
              <a:rPr lang="sr-Cyrl-RS" sz="3200" b="1" dirty="0">
                <a:latin typeface="+mn-lt"/>
              </a:rPr>
              <a:t>Запажања на основу мониторинга процеса пружања подршке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689" y="1283334"/>
            <a:ext cx="11442231" cy="541367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sr-Cyrl-BA" sz="3100" b="1" dirty="0" smtClean="0"/>
              <a:t>Посебну </a:t>
            </a:r>
            <a:r>
              <a:rPr lang="sr-Cyrl-BA" sz="3100" b="1" dirty="0" smtClean="0"/>
              <a:t>пажњу посветити унапређивању сарадње са породицом и локалном заједницом, што подразумева и начин њиховог информисања и укључивања у процес заједничког развијања програма васпитно-образовног рада са децом. Поруке које комуницирамо ка породици и заједници говоре о нама као професионалцима и рефлектују наше разумевање програма и вредности на којима се темељи наш свакодневни рад са децом!</a:t>
            </a:r>
          </a:p>
          <a:p>
            <a:pPr marL="0" indent="0" algn="just">
              <a:buNone/>
            </a:pPr>
            <a:r>
              <a:rPr lang="sr-Cyrl-BA" sz="3100" dirty="0" smtClean="0"/>
              <a:t>У складу са Мониторинг оквиром, у наредном </a:t>
            </a:r>
            <a:r>
              <a:rPr lang="ru-RU" sz="3100" dirty="0" smtClean="0"/>
              <a:t>периоду ће се спровести сумативна </a:t>
            </a:r>
            <a:r>
              <a:rPr lang="ru-RU" sz="3100" dirty="0"/>
              <a:t>евалуација остварености непосредних исхода Програма подршке јачању капаците ПУ за примену нове концепције која ће обухватити анализу података добијених кроз:</a:t>
            </a:r>
          </a:p>
          <a:p>
            <a:pPr lvl="1" algn="just"/>
            <a:r>
              <a:rPr lang="ru-RU" sz="3100" dirty="0" smtClean="0"/>
              <a:t>упитнике </a:t>
            </a:r>
            <a:r>
              <a:rPr lang="ru-RU" sz="3100" dirty="0"/>
              <a:t>за васпитаче, стручне сараднике и директоре о њиховим мишљењима/уверењима и праксама који се односе на процес подршке коју су добили током реализације програма и</a:t>
            </a:r>
          </a:p>
          <a:p>
            <a:pPr lvl="1" algn="just"/>
            <a:r>
              <a:rPr lang="ru-RU" sz="3100" dirty="0"/>
              <a:t>спољашње вредновање које је реализовано у оквиру почетне и завршне студије о квалитету рада ПУ</a:t>
            </a:r>
            <a:endParaRPr lang="sr-Cyrl-BA" sz="3100" dirty="0"/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endParaRPr lang="sr-Cyrl-BA" altLang="ru-RU" sz="3100" dirty="0" smtClean="0">
              <a:latin typeface="Calibri Light" panose="020F0302020204030204" charset="0"/>
              <a:ea typeface="Calibri" panose="020F0502020204030204" pitchFamily="34" charset="0"/>
              <a:cs typeface="Calibri Light" panose="020F0302020204030204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endParaRPr lang="sr-Cyrl-BA" altLang="ru-RU" dirty="0" smtClean="0">
              <a:latin typeface="Calibri Light" panose="020F0302020204030204" charset="0"/>
              <a:ea typeface="Calibri" panose="020F0502020204030204" pitchFamily="34" charset="0"/>
              <a:cs typeface="Calibri Light" panose="020F0302020204030204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endParaRPr lang="sr-Cyrl-BA" altLang="ru-RU" dirty="0">
              <a:latin typeface="Calibri Light" panose="020F0302020204030204" charset="0"/>
              <a:ea typeface="Calibri" panose="020F0502020204030204" pitchFamily="34" charset="0"/>
              <a:cs typeface="Calibri Light" panose="020F0302020204030204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endParaRPr lang="sr-Cyrl-BA" altLang="ru-RU" dirty="0" smtClean="0">
              <a:latin typeface="Calibri Light" panose="020F0302020204030204" charset="0"/>
              <a:ea typeface="Calibri" panose="020F0502020204030204" pitchFamily="34" charset="0"/>
              <a:cs typeface="Calibri Light" panose="020F03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05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124" y="0"/>
            <a:ext cx="11534070" cy="107731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  <a:ea typeface="Cambria" panose="02040503050406030204" pitchFamily="18" charset="0"/>
              </a:rPr>
              <a:t>Унапређивање система вредновања квалитета предшколског васпитања и образовања</a:t>
            </a:r>
            <a:endParaRPr lang="en-US" sz="3200" b="1" dirty="0">
              <a:latin typeface="+mn-lt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9854" y="3809239"/>
            <a:ext cx="2334468" cy="295216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226243" y="1196426"/>
            <a:ext cx="11123630" cy="55649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Cyrl-RS" b="1" dirty="0" smtClean="0"/>
              <a:t>      Унапређивање </a:t>
            </a:r>
            <a:r>
              <a:rPr lang="sr-Cyrl-BA" b="1" dirty="0"/>
              <a:t>процеса </a:t>
            </a:r>
            <a:r>
              <a:rPr lang="sr-Cyrl-RS" b="1" dirty="0"/>
              <a:t>самовредновања </a:t>
            </a:r>
            <a:r>
              <a:rPr lang="sr-Cyrl-BA" b="1" dirty="0"/>
              <a:t>у</a:t>
            </a:r>
            <a:r>
              <a:rPr lang="sr-Cyrl-RS" b="1" dirty="0"/>
              <a:t> ПУ:</a:t>
            </a:r>
          </a:p>
          <a:p>
            <a:pPr lvl="1"/>
            <a:r>
              <a:rPr lang="sr-Cyrl-RS" sz="2800" dirty="0">
                <a:cs typeface="Calibri Light" panose="020F0302020204030204" charset="0"/>
              </a:rPr>
              <a:t>Реализовано истраживање о досадашњим праксама ПУ у области самовредновања</a:t>
            </a:r>
            <a:r>
              <a:rPr lang="sr-Cyrl-BA" sz="2800" dirty="0">
                <a:cs typeface="Calibri Light" panose="020F0302020204030204" charset="0"/>
              </a:rPr>
              <a:t>; </a:t>
            </a:r>
          </a:p>
          <a:p>
            <a:pPr lvl="1"/>
            <a:r>
              <a:rPr lang="sr-Cyrl-RS" altLang="en-US" sz="2800" dirty="0">
                <a:cs typeface="Calibri Light" panose="020F0302020204030204" charset="0"/>
              </a:rPr>
              <a:t>Израђени ресурси за самовредновање рада предшколских установа</a:t>
            </a:r>
          </a:p>
          <a:p>
            <a:pPr marL="457200" lvl="1" indent="0">
              <a:buNone/>
            </a:pPr>
            <a:r>
              <a:rPr lang="sr-Cyrl-RS" altLang="en-US" sz="2800" dirty="0">
                <a:cs typeface="Calibri Light" panose="020F0302020204030204" charset="0"/>
              </a:rPr>
              <a:t>(предлози инструмената: </a:t>
            </a:r>
            <a:r>
              <a:rPr lang="sr-Cyrl-RS" sz="2800" dirty="0">
                <a:cs typeface="Calibri Light" panose="020F0302020204030204" charset="0"/>
              </a:rPr>
              <a:t>чек лист</a:t>
            </a:r>
            <a:r>
              <a:rPr lang="sr-Cyrl-BA" sz="2800" dirty="0">
                <a:cs typeface="Calibri Light" panose="020F0302020204030204" charset="0"/>
              </a:rPr>
              <a:t>е</a:t>
            </a:r>
            <a:r>
              <a:rPr lang="sr-Cyrl-RS" sz="2800" dirty="0">
                <a:cs typeface="Calibri Light" panose="020F0302020204030204" charset="0"/>
              </a:rPr>
              <a:t>, упитни</a:t>
            </a:r>
            <a:r>
              <a:rPr lang="sr-Cyrl-BA" sz="2800" dirty="0">
                <a:cs typeface="Calibri Light" panose="020F0302020204030204" charset="0"/>
              </a:rPr>
              <a:t>ци</a:t>
            </a:r>
            <a:r>
              <a:rPr lang="sr-Cyrl-RS" sz="2800" dirty="0">
                <a:cs typeface="Calibri Light" panose="020F0302020204030204" charset="0"/>
              </a:rPr>
              <a:t>, </a:t>
            </a:r>
            <a:r>
              <a:rPr lang="sr-Cyrl-BA" sz="2800" dirty="0">
                <a:cs typeface="Calibri Light" panose="020F0302020204030204" charset="0"/>
              </a:rPr>
              <a:t>питања за </a:t>
            </a:r>
            <a:r>
              <a:rPr lang="sr-Cyrl-RS" sz="2800" dirty="0">
                <a:cs typeface="Calibri Light" panose="020F0302020204030204" charset="0"/>
              </a:rPr>
              <a:t>фокус груп</a:t>
            </a:r>
            <a:r>
              <a:rPr lang="sr-Cyrl-BA" sz="2800" dirty="0">
                <a:cs typeface="Calibri Light" panose="020F0302020204030204" charset="0"/>
              </a:rPr>
              <a:t>е</a:t>
            </a:r>
            <a:r>
              <a:rPr lang="sr-Cyrl-RS" sz="2800" dirty="0">
                <a:cs typeface="Calibri Light" panose="020F0302020204030204" charset="0"/>
              </a:rPr>
              <a:t>/интервју</a:t>
            </a:r>
            <a:r>
              <a:rPr lang="sr-Cyrl-BA" sz="2800" dirty="0">
                <a:cs typeface="Calibri Light" panose="020F0302020204030204" charset="0"/>
              </a:rPr>
              <a:t>е</a:t>
            </a:r>
            <a:r>
              <a:rPr lang="sr-Cyrl-RS" sz="2800" dirty="0">
                <a:cs typeface="Calibri Light" panose="020F0302020204030204" charset="0"/>
              </a:rPr>
              <a:t>, предлог питања</a:t>
            </a:r>
            <a:r>
              <a:rPr lang="sr-Cyrl-BA" sz="2800" dirty="0">
                <a:cs typeface="Calibri Light" panose="020F0302020204030204" charset="0"/>
              </a:rPr>
              <a:t> за </a:t>
            </a:r>
            <a:r>
              <a:rPr lang="sr-Cyrl-RS" sz="2800" dirty="0">
                <a:cs typeface="Calibri Light" panose="020F0302020204030204" charset="0"/>
              </a:rPr>
              <a:t>консултовање са децом)</a:t>
            </a:r>
            <a:r>
              <a:rPr lang="sr-Cyrl-BA" sz="2800" dirty="0">
                <a:cs typeface="Calibri Light" panose="020F0302020204030204" charset="0"/>
              </a:rPr>
              <a:t>; инструменти у </a:t>
            </a:r>
            <a:r>
              <a:rPr lang="sr-Cyrl-RS" sz="2800" dirty="0">
                <a:cs typeface="Calibri Light" panose="020F0302020204030204" charset="0"/>
              </a:rPr>
              <a:t>електронској форми и апликација за статистичку обраду података су доступн</a:t>
            </a:r>
            <a:r>
              <a:rPr lang="sr-Cyrl-BA" sz="2800" dirty="0">
                <a:cs typeface="Calibri Light" panose="020F0302020204030204" charset="0"/>
              </a:rPr>
              <a:t>и</a:t>
            </a:r>
            <a:r>
              <a:rPr lang="sr-Cyrl-RS" sz="2800" dirty="0">
                <a:cs typeface="Calibri Light" panose="020F0302020204030204" charset="0"/>
              </a:rPr>
              <a:t> на сајту ЗВКОВ</a:t>
            </a:r>
            <a:r>
              <a:rPr lang="sr-Cyrl-BA" sz="2800" dirty="0">
                <a:cs typeface="Calibri Light" panose="020F0302020204030204" charset="0"/>
              </a:rPr>
              <a:t>а;</a:t>
            </a:r>
            <a:endParaRPr lang="sr-Cyrl-RS" altLang="en-US" sz="2800" dirty="0">
              <a:cs typeface="Calibri Light" panose="020F0302020204030204" charset="0"/>
            </a:endParaRPr>
          </a:p>
          <a:p>
            <a:pPr lvl="1"/>
            <a:r>
              <a:rPr lang="sr-Cyrl-BA" sz="2800" dirty="0">
                <a:cs typeface="Calibri Light" panose="020F0302020204030204" charset="0"/>
              </a:rPr>
              <a:t>одштампан</a:t>
            </a:r>
            <a:r>
              <a:rPr lang="sr-Cyrl-RS" sz="2800" dirty="0">
                <a:cs typeface="Calibri Light" panose="020F0302020204030204" charset="0"/>
              </a:rPr>
              <a:t> и дистрибуиран водич </a:t>
            </a:r>
            <a:r>
              <a:rPr lang="sr-Cyrl-RS" sz="2800" b="1" dirty="0">
                <a:cs typeface="Calibri Light" panose="020F0302020204030204" charset="0"/>
              </a:rPr>
              <a:t>Самовредновање у </a:t>
            </a:r>
            <a:r>
              <a:rPr lang="sr-Cyrl-RS" sz="2800" b="1" dirty="0" smtClean="0">
                <a:cs typeface="Calibri Light" panose="020F0302020204030204" charset="0"/>
              </a:rPr>
              <a:t>ПУ </a:t>
            </a:r>
          </a:p>
          <a:p>
            <a:pPr lvl="1"/>
            <a:r>
              <a:rPr lang="sr-Cyrl-RS" sz="2800" b="1" dirty="0" smtClean="0">
                <a:cs typeface="Calibri Light" panose="020F0302020204030204" charset="0"/>
              </a:rPr>
              <a:t>– </a:t>
            </a:r>
            <a:r>
              <a:rPr lang="sr-Cyrl-RS" sz="2800" b="1" dirty="0">
                <a:cs typeface="Calibri Light" panose="020F0302020204030204" charset="0"/>
              </a:rPr>
              <a:t>Водич за запослене у предшколским установама </a:t>
            </a:r>
            <a:endParaRPr lang="sr-Cyrl-RS" sz="2800" b="1" dirty="0" smtClean="0">
              <a:cs typeface="Calibri Light" panose="020F0302020204030204" charset="0"/>
            </a:endParaRPr>
          </a:p>
          <a:p>
            <a:pPr lvl="1"/>
            <a:r>
              <a:rPr lang="sr-Cyrl-RS" sz="2800" dirty="0" smtClean="0">
                <a:cs typeface="Calibri Light" panose="020F0302020204030204" charset="0"/>
              </a:rPr>
              <a:t>(</a:t>
            </a:r>
            <a:r>
              <a:rPr lang="sr-Cyrl-RS" sz="2800" dirty="0">
                <a:cs typeface="Calibri Light" panose="020F0302020204030204" charset="0"/>
              </a:rPr>
              <a:t>10</a:t>
            </a:r>
            <a:r>
              <a:rPr lang="sr-Cyrl-BA" sz="2800" dirty="0">
                <a:cs typeface="Calibri Light" panose="020F0302020204030204" charset="0"/>
              </a:rPr>
              <a:t>.</a:t>
            </a:r>
            <a:r>
              <a:rPr lang="sr-Cyrl-RS" sz="2800" dirty="0">
                <a:cs typeface="Calibri Light" panose="020F0302020204030204" charset="0"/>
              </a:rPr>
              <a:t>600 примерака) </a:t>
            </a:r>
          </a:p>
          <a:p>
            <a:pPr lvl="1"/>
            <a:r>
              <a:rPr lang="sr-Cyrl-RS" altLang="en-US" sz="2900" dirty="0">
                <a:cs typeface="Calibri Light" panose="020F0302020204030204" charset="0"/>
              </a:rPr>
              <a:t>Обучени тимови за самовредновање свих ПУ (600 учесника); </a:t>
            </a:r>
          </a:p>
          <a:p>
            <a:pPr marL="457200" lvl="1" indent="0">
              <a:buNone/>
            </a:pPr>
            <a:r>
              <a:rPr lang="sr-Cyrl-RS" altLang="en-US" sz="2900" dirty="0">
                <a:cs typeface="Calibri Light" panose="020F0302020204030204" charset="0"/>
              </a:rPr>
              <a:t>реализована ј</a:t>
            </a:r>
            <a:r>
              <a:rPr lang="sr-Cyrl-BA" sz="2900" dirty="0">
                <a:cs typeface="Calibri Light" panose="020F0302020204030204" charset="0"/>
              </a:rPr>
              <a:t>еднодневна обука свих просветних саветника и </a:t>
            </a:r>
          </a:p>
          <a:p>
            <a:pPr marL="457200" lvl="1" indent="0">
              <a:buNone/>
            </a:pPr>
            <a:r>
              <a:rPr lang="sr-Cyrl-BA" sz="2900" dirty="0">
                <a:cs typeface="Calibri Light" panose="020F0302020204030204" charset="0"/>
              </a:rPr>
              <a:t>спољашњих евалуатора</a:t>
            </a:r>
            <a:r>
              <a:rPr lang="sr-Cyrl-BA" sz="2900" dirty="0" smtClean="0">
                <a:cs typeface="Calibri Light" panose="020F0302020204030204" charset="0"/>
              </a:rPr>
              <a:t>; </a:t>
            </a:r>
          </a:p>
          <a:p>
            <a:pPr marL="457200" lvl="1" indent="0">
              <a:buNone/>
            </a:pPr>
            <a:r>
              <a:rPr lang="sr-Cyrl-BA" sz="2900" dirty="0" smtClean="0">
                <a:cs typeface="Calibri Light" panose="020F0302020204030204" charset="0"/>
              </a:rPr>
              <a:t>Предстоји </a:t>
            </a:r>
            <a:r>
              <a:rPr lang="sr-Cyrl-BA" sz="2900" dirty="0">
                <a:cs typeface="Calibri Light" panose="020F0302020204030204" charset="0"/>
              </a:rPr>
              <a:t>обука још 3000 практичара у ПУ;</a:t>
            </a:r>
            <a:endParaRPr lang="sr-Cyrl-RS" altLang="en-US" sz="2900" dirty="0">
              <a:cs typeface="Calibri Light" panose="020F0302020204030204" charset="0"/>
            </a:endParaRPr>
          </a:p>
          <a:p>
            <a:pPr>
              <a:buFontTx/>
              <a:buChar char="-"/>
            </a:pP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256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645" y="1288640"/>
            <a:ext cx="11670890" cy="5924549"/>
          </a:xfrm>
        </p:spPr>
        <p:txBody>
          <a:bodyPr>
            <a:normAutofit/>
          </a:bodyPr>
          <a:lstStyle/>
          <a:p>
            <a:pPr algn="just"/>
            <a:r>
              <a:rPr lang="en-US" sz="3000" b="1" dirty="0">
                <a:cs typeface="Calibri Light" panose="020F0302020204030204" charset="0"/>
              </a:rPr>
              <a:t>Подршка деци током раног детињства и њиховим породицама у оквиру система</a:t>
            </a:r>
            <a:r>
              <a:rPr lang="sr-Cyrl-RS" sz="3000" b="1" dirty="0">
                <a:cs typeface="Calibri Light" panose="020F0302020204030204" charset="0"/>
              </a:rPr>
              <a:t> институционалног предшколског васпитања и образовања </a:t>
            </a:r>
            <a:r>
              <a:rPr lang="sr-Cyrl-BA" altLang="sr-Cyrl-RS" sz="3000" dirty="0">
                <a:cs typeface="Calibri Light" panose="020F0302020204030204" charset="0"/>
              </a:rPr>
              <a:t>-</a:t>
            </a:r>
            <a:r>
              <a:rPr lang="sr-Cyrl-RS" sz="3000" dirty="0">
                <a:cs typeface="Calibri Light" panose="020F0302020204030204" charset="0"/>
              </a:rPr>
              <a:t> један од </a:t>
            </a:r>
            <a:r>
              <a:rPr lang="sr-Cyrl-RS" sz="3000" b="1" dirty="0">
                <a:cs typeface="Calibri Light" panose="020F0302020204030204" charset="0"/>
              </a:rPr>
              <a:t>стратешких приоритета </a:t>
            </a:r>
            <a:r>
              <a:rPr lang="sr-Cyrl-RS" sz="3000" dirty="0">
                <a:cs typeface="Calibri Light" panose="020F0302020204030204" charset="0"/>
              </a:rPr>
              <a:t>Владе Републике Србије и Министарства просвете.</a:t>
            </a:r>
            <a:endParaRPr lang="en-US" sz="3000" dirty="0">
              <a:cs typeface="Calibri Light" panose="020F0302020204030204" charset="0"/>
            </a:endParaRPr>
          </a:p>
          <a:p>
            <a:pPr algn="just"/>
            <a:r>
              <a:rPr lang="sr-Cyrl-BA" altLang="sr-Cyrl-RS" sz="3000" b="1" dirty="0">
                <a:cs typeface="Calibri Light" panose="020F0302020204030204" charset="0"/>
              </a:rPr>
              <a:t>П</a:t>
            </a:r>
            <a:r>
              <a:rPr lang="sr-Cyrl-RS" sz="3000" b="1" dirty="0">
                <a:cs typeface="Calibri Light" panose="020F0302020204030204" charset="0"/>
              </a:rPr>
              <a:t>ромене у систему ПВО последњих неколико година</a:t>
            </a:r>
            <a:r>
              <a:rPr lang="sr-Cyrl-BA" altLang="sr-Cyrl-RS" sz="3000" b="1" dirty="0">
                <a:cs typeface="Calibri Light" panose="020F0302020204030204" charset="0"/>
              </a:rPr>
              <a:t> </a:t>
            </a:r>
            <a:r>
              <a:rPr lang="sr-Cyrl-BA" altLang="sr-Cyrl-RS" sz="3000" dirty="0" smtClean="0">
                <a:cs typeface="Calibri Light" panose="020F0302020204030204" charset="0"/>
              </a:rPr>
              <a:t>–</a:t>
            </a:r>
            <a:r>
              <a:rPr lang="sr-Cyrl-RS" sz="3000" dirty="0" smtClean="0">
                <a:cs typeface="Calibri Light" panose="020F0302020204030204" charset="0"/>
              </a:rPr>
              <a:t> део </a:t>
            </a:r>
            <a:r>
              <a:rPr lang="sr-Cyrl-RS" sz="3000" dirty="0">
                <a:cs typeface="Calibri Light" panose="020F0302020204030204" charset="0"/>
              </a:rPr>
              <a:t>свеобухватне реформе образовног </a:t>
            </a:r>
            <a:r>
              <a:rPr lang="sr-Cyrl-RS" sz="3000" dirty="0" smtClean="0">
                <a:cs typeface="Calibri Light" panose="020F0302020204030204" charset="0"/>
              </a:rPr>
              <a:t>система која претпоставља и подржава активно </a:t>
            </a:r>
            <a:r>
              <a:rPr lang="sr-Cyrl-RS" sz="3000" dirty="0">
                <a:cs typeface="Calibri Light" panose="020F0302020204030204" charset="0"/>
              </a:rPr>
              <a:t>учешће</a:t>
            </a:r>
            <a:r>
              <a:rPr lang="en-US" sz="3000" dirty="0">
                <a:cs typeface="Calibri Light" panose="020F0302020204030204" charset="0"/>
              </a:rPr>
              <a:t> свих релевантних </a:t>
            </a:r>
            <a:r>
              <a:rPr lang="en-US" sz="3000" dirty="0" smtClean="0">
                <a:cs typeface="Calibri Light" panose="020F0302020204030204" charset="0"/>
              </a:rPr>
              <a:t>актера </a:t>
            </a:r>
            <a:r>
              <a:rPr lang="sr-Cyrl-RS" sz="3000" dirty="0" smtClean="0">
                <a:cs typeface="Calibri Light" panose="020F0302020204030204" charset="0"/>
              </a:rPr>
              <a:t>у остваривању стратешких приоритета и жељене визије развоја система</a:t>
            </a:r>
            <a:r>
              <a:rPr lang="sr-Cyrl-BA" altLang="en-US" sz="3000" dirty="0" smtClean="0">
                <a:cs typeface="Calibri Light" panose="020F0302020204030204" charset="0"/>
              </a:rPr>
              <a:t>.</a:t>
            </a:r>
            <a:r>
              <a:rPr lang="sr-Cyrl-RS" sz="3000" dirty="0" smtClean="0">
                <a:cs typeface="Calibri Light" panose="020F0302020204030204" charset="0"/>
              </a:rPr>
              <a:t> </a:t>
            </a:r>
            <a:r>
              <a:rPr lang="en-US" sz="3000" dirty="0" smtClean="0">
                <a:cs typeface="Calibri Light" panose="020F0302020204030204" charset="0"/>
              </a:rPr>
              <a:t> </a:t>
            </a:r>
            <a:endParaRPr lang="sr-Cyrl-RS" sz="3000" dirty="0">
              <a:cs typeface="Calibri Light" panose="020F0302020204030204" charset="0"/>
            </a:endParaRPr>
          </a:p>
          <a:p>
            <a:pPr algn="just"/>
            <a:r>
              <a:rPr lang="sr-Cyrl-RS" sz="3000" dirty="0">
                <a:cs typeface="Calibri Light" panose="020F0302020204030204" charset="0"/>
              </a:rPr>
              <a:t>Влада Републике Србије усвојила је </a:t>
            </a:r>
            <a:r>
              <a:rPr lang="sr-Cyrl-RS" sz="3000" dirty="0" smtClean="0">
                <a:cs typeface="Calibri Light" panose="020F0302020204030204" charset="0"/>
              </a:rPr>
              <a:t>почетком јуна </a:t>
            </a:r>
            <a:r>
              <a:rPr lang="sr-Cyrl-RS" sz="3000" dirty="0">
                <a:cs typeface="Calibri Light" panose="020F0302020204030204" charset="0"/>
              </a:rPr>
              <a:t>2021. године </a:t>
            </a:r>
            <a:r>
              <a:rPr lang="sr-Cyrl-RS" sz="3000" b="1" dirty="0">
                <a:cs typeface="Calibri Light" panose="020F0302020204030204" charset="0"/>
              </a:rPr>
              <a:t>Стратегију развоја образовања </a:t>
            </a:r>
            <a:r>
              <a:rPr lang="en-US" sz="3000" b="1" dirty="0">
                <a:cs typeface="Calibri Light" panose="020F0302020204030204" charset="0"/>
              </a:rPr>
              <a:t>и васпитања у Републици Србији до 2030. </a:t>
            </a:r>
            <a:r>
              <a:rPr lang="en-US" sz="3000" b="1" dirty="0" smtClean="0">
                <a:cs typeface="Calibri Light" panose="020F0302020204030204" charset="0"/>
              </a:rPr>
              <a:t>године</a:t>
            </a:r>
            <a:r>
              <a:rPr lang="sr-Cyrl-BA" sz="3000" b="1" dirty="0" smtClean="0">
                <a:cs typeface="Calibri Light" panose="020F0302020204030204" charset="0"/>
              </a:rPr>
              <a:t>.</a:t>
            </a:r>
            <a:r>
              <a:rPr lang="sr-Cyrl-RS" sz="3000" b="1" dirty="0" smtClean="0">
                <a:cs typeface="Calibri Light" panose="020F0302020204030204" charset="0"/>
              </a:rPr>
              <a:t>  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389239" y="26431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Cyrl-RS" sz="4800" b="1" dirty="0" smtClean="0">
                <a:solidFill>
                  <a:schemeClr val="bg1"/>
                </a:solidFill>
                <a:cs typeface="Calibri Light" panose="020F0302020204030204" charset="0"/>
              </a:rPr>
              <a:t>УВОД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21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124" y="0"/>
            <a:ext cx="11444140" cy="107731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+mn-lt"/>
                <a:ea typeface="Cambria" panose="02040503050406030204" pitchFamily="18" charset="0"/>
              </a:rPr>
              <a:t>Унапређивање система вредновања квалитета предшколског васпитања и образовања</a:t>
            </a:r>
            <a:endParaRPr lang="en-US" sz="3200" b="1" dirty="0">
              <a:latin typeface="+mn-lt"/>
              <a:ea typeface="Cambria" panose="0204050305040603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6815" y="1451727"/>
            <a:ext cx="11708091" cy="472523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r-Cyrl-RS" sz="3000" b="1" dirty="0"/>
              <a:t>Унапређивање </a:t>
            </a:r>
            <a:r>
              <a:rPr lang="sr-Cyrl-BA" sz="3000" b="1" dirty="0"/>
              <a:t>процеса </a:t>
            </a:r>
            <a:r>
              <a:rPr lang="sr-Cyrl-RS" sz="3000" b="1" dirty="0"/>
              <a:t>самовредновања </a:t>
            </a:r>
            <a:r>
              <a:rPr lang="sr-Cyrl-BA" sz="3000" b="1" dirty="0"/>
              <a:t>у</a:t>
            </a:r>
            <a:r>
              <a:rPr lang="sr-Cyrl-RS" sz="3000" b="1" dirty="0"/>
              <a:t> ПУ:</a:t>
            </a:r>
          </a:p>
          <a:p>
            <a:pPr lvl="1" algn="just"/>
            <a:r>
              <a:rPr lang="sr-Cyrl-RS" altLang="en-US" sz="3000" dirty="0" smtClean="0">
                <a:latin typeface="Calibri Light" panose="020F0302020204030204" charset="0"/>
                <a:cs typeface="Calibri Light" panose="020F0302020204030204" charset="0"/>
              </a:rPr>
              <a:t>Тимовима </a:t>
            </a:r>
            <a:r>
              <a:rPr lang="sr-Cyrl-RS" altLang="en-US" sz="3000" dirty="0">
                <a:latin typeface="Calibri Light" panose="020F0302020204030204" charset="0"/>
                <a:cs typeface="Calibri Light" panose="020F0302020204030204" charset="0"/>
              </a:rPr>
              <a:t>за самовредновање свих јавних ПУ пружена менторска</a:t>
            </a:r>
          </a:p>
          <a:p>
            <a:pPr marL="457200" lvl="1" indent="0" algn="just">
              <a:buNone/>
            </a:pPr>
            <a:r>
              <a:rPr lang="sr-Cyrl-RS" altLang="en-US" sz="3000" dirty="0">
                <a:latin typeface="Calibri Light" panose="020F0302020204030204" charset="0"/>
                <a:cs typeface="Calibri Light" panose="020F0302020204030204" charset="0"/>
              </a:rPr>
              <a:t>подршка </a:t>
            </a:r>
            <a:r>
              <a:rPr lang="sr-Cyrl-RS" sz="3000" dirty="0">
                <a:latin typeface="Calibri Light" panose="020F0302020204030204" charset="0"/>
                <a:cs typeface="Calibri Light" panose="020F0302020204030204" charset="0"/>
              </a:rPr>
              <a:t>у трајању од 9 месеци </a:t>
            </a:r>
            <a:r>
              <a:rPr lang="sr-Cyrl-RS" altLang="en-US" sz="3000" dirty="0">
                <a:latin typeface="Calibri Light" panose="020F0302020204030204" charset="0"/>
                <a:cs typeface="Calibri Light" panose="020F0302020204030204" charset="0"/>
              </a:rPr>
              <a:t> (током процеса самовредновања</a:t>
            </a:r>
          </a:p>
          <a:p>
            <a:pPr marL="457200" lvl="1" indent="0" algn="just">
              <a:buNone/>
            </a:pPr>
            <a:r>
              <a:rPr lang="sr-Cyrl-BA" sz="3000" dirty="0">
                <a:latin typeface="Calibri Light" panose="020F0302020204030204" charset="0"/>
                <a:cs typeface="Calibri Light" panose="020F0302020204030204" charset="0"/>
              </a:rPr>
              <a:t>у радној 2022/23</a:t>
            </a:r>
            <a:r>
              <a:rPr lang="sr-Cyrl-RS" altLang="en-US" sz="3000" dirty="0">
                <a:latin typeface="Calibri Light" panose="020F0302020204030204" charset="0"/>
                <a:cs typeface="Calibri Light" panose="020F0302020204030204" charset="0"/>
              </a:rPr>
              <a:t>);</a:t>
            </a:r>
          </a:p>
          <a:p>
            <a:pPr lvl="1" algn="just"/>
            <a:r>
              <a:rPr lang="sr-Cyrl-RS" altLang="en-US" sz="3000" dirty="0">
                <a:latin typeface="Calibri Light" panose="020F0302020204030204" charset="0"/>
                <a:cs typeface="Calibri Light" panose="020F0302020204030204" charset="0"/>
              </a:rPr>
              <a:t>Направљена база примера добре праксе самовредновања (на сајту ЗВКОВа);</a:t>
            </a:r>
          </a:p>
          <a:p>
            <a:pPr lvl="1" algn="just"/>
            <a:r>
              <a:rPr lang="sr-Cyrl-RS" sz="3000" dirty="0">
                <a:latin typeface="Calibri Light" panose="020F0302020204030204" charset="0"/>
                <a:cs typeface="Calibri Light" panose="020F0302020204030204" charset="0"/>
              </a:rPr>
              <a:t>Сачињен извештај о пруженој менторској подршци ПУ</a:t>
            </a:r>
          </a:p>
          <a:p>
            <a:pPr marL="457200" lvl="1" indent="0" algn="just">
              <a:buNone/>
            </a:pPr>
            <a:r>
              <a:rPr lang="sr-Cyrl-RS" sz="3000" dirty="0">
                <a:latin typeface="Calibri Light" panose="020F0302020204030204" charset="0"/>
                <a:cs typeface="Calibri Light" panose="020F0302020204030204" charset="0"/>
              </a:rPr>
              <a:t>у процесу самовредновања;</a:t>
            </a:r>
          </a:p>
          <a:p>
            <a:pPr marL="457200" lvl="1" indent="0" algn="just">
              <a:buNone/>
            </a:pPr>
            <a:r>
              <a:rPr lang="ru-RU" sz="3000" dirty="0"/>
              <a:t>У склопу пројектних активности планирана је и деск анализа извештаја </a:t>
            </a:r>
          </a:p>
          <a:p>
            <a:pPr marL="457200" lvl="1" indent="0" algn="just">
              <a:buNone/>
            </a:pPr>
            <a:r>
              <a:rPr lang="ru-RU" sz="3000" dirty="0"/>
              <a:t>о самовредновању рада ПУ у радној 2022/23. години.</a:t>
            </a:r>
            <a:endParaRPr lang="sr-Cyrl-RS" sz="3000" dirty="0">
              <a:latin typeface="Calibri Light" panose="020F0302020204030204" charset="0"/>
              <a:cs typeface="Calibri Light" panose="020F0302020204030204" charset="0"/>
            </a:endParaRPr>
          </a:p>
          <a:p>
            <a:pPr>
              <a:buFontTx/>
              <a:buChar char="-"/>
            </a:pP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72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803" y="129455"/>
            <a:ext cx="11268959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+mn-lt"/>
              </a:rPr>
              <a:t>Формативна евалуација кључних области политике предшколског васпитања и образовања у Србији (2012–2022)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803" y="1690688"/>
            <a:ext cx="11346820" cy="5019205"/>
          </a:xfrm>
        </p:spPr>
        <p:txBody>
          <a:bodyPr>
            <a:normAutofit fontScale="92500"/>
          </a:bodyPr>
          <a:lstStyle/>
          <a:p>
            <a:pPr algn="just"/>
            <a:r>
              <a:rPr lang="sr-Cyrl-RS" sz="2900" dirty="0" smtClean="0"/>
              <a:t>На захтев Министарства просвете и Уницефа спроведена је независна евалуација која је за предмет имала детаљну процену реформе система </a:t>
            </a:r>
            <a:r>
              <a:rPr lang="ru-RU" sz="2900" dirty="0"/>
              <a:t>предшколског васпитања и образовања у </a:t>
            </a:r>
            <a:r>
              <a:rPr lang="ru-RU" sz="2900" dirty="0" smtClean="0"/>
              <a:t>Србији између 2012-2022. </a:t>
            </a:r>
            <a:r>
              <a:rPr lang="ru-RU" sz="2900" dirty="0"/>
              <a:t>године с фокусом на три основна аспекта: обухват, квалитет и правичност</a:t>
            </a:r>
            <a:r>
              <a:rPr lang="ru-RU" sz="2900" dirty="0" smtClean="0"/>
              <a:t>.</a:t>
            </a:r>
          </a:p>
          <a:p>
            <a:pPr algn="just"/>
            <a:r>
              <a:rPr lang="sr-Cyrl-BA" altLang="sr-Cyrl-RS" sz="2900" dirty="0" smtClean="0">
                <a:cs typeface="Calibri Light" panose="020F0302020204030204" charset="0"/>
              </a:rPr>
              <a:t>П</a:t>
            </a:r>
            <a:r>
              <a:rPr lang="sr-Cyrl-RS" sz="2900" dirty="0">
                <a:cs typeface="Calibri Light" panose="020F0302020204030204" charset="0"/>
              </a:rPr>
              <a:t>ериод између доношења два стратешка документа (2012-2021) обележава </a:t>
            </a:r>
            <a:r>
              <a:rPr lang="sr-Cyrl-RS" sz="2900" dirty="0" smtClean="0">
                <a:cs typeface="Calibri Light" panose="020F0302020204030204" charset="0"/>
              </a:rPr>
              <a:t>реализација </a:t>
            </a:r>
            <a:r>
              <a:rPr lang="sr-Cyrl-RS" sz="2900" dirty="0">
                <a:cs typeface="Calibri Light" panose="020F0302020204030204" charset="0"/>
              </a:rPr>
              <a:t>низа пројектних иницијатива усмерених </a:t>
            </a:r>
            <a:r>
              <a:rPr lang="ru-RU" sz="2900" dirty="0">
                <a:cs typeface="Calibri Light" panose="020F0302020204030204" charset="0"/>
              </a:rPr>
              <a:t>на: повећање просторних капацитета установа и њихово опремање; јачање професионалних компетенција практичара за развијање савремених,</a:t>
            </a:r>
            <a:r>
              <a:rPr lang="sr-Cyrl-BA" altLang="ru-RU" sz="2900" dirty="0">
                <a:cs typeface="Calibri Light" panose="020F0302020204030204" charset="0"/>
              </a:rPr>
              <a:t> </a:t>
            </a:r>
            <a:r>
              <a:rPr lang="ru-RU" sz="2900" dirty="0">
                <a:cs typeface="Calibri Light" panose="020F0302020204030204" charset="0"/>
              </a:rPr>
              <a:t>инклузивних педагошких приступа;  диверсификацију програмске понуде установа; подизање капацитета јединица локалне самоуправе за оптимизацију мреже, стратешко планирање развоја делатности на локалном нивоу, њено заступање и промовисање.</a:t>
            </a:r>
            <a:endParaRPr lang="sr-Cyrl-RS" sz="2900" dirty="0">
              <a:cs typeface="Calibri Light" panose="020F0302020204030204" charset="0"/>
            </a:endParaRPr>
          </a:p>
          <a:p>
            <a:pPr algn="just">
              <a:buFontTx/>
              <a:buChar char="-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7155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532" y="0"/>
            <a:ext cx="11268959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+mn-lt"/>
              </a:rPr>
              <a:t>Формативна евалуација кључних области политике предшколског васпитања и образовања у Србији (2012–2022)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532" y="1455018"/>
            <a:ext cx="11714375" cy="5019205"/>
          </a:xfrm>
        </p:spPr>
        <p:txBody>
          <a:bodyPr>
            <a:noAutofit/>
          </a:bodyPr>
          <a:lstStyle/>
          <a:p>
            <a:pPr algn="just"/>
            <a:r>
              <a:rPr lang="ru-RU" sz="2200" dirty="0">
                <a:cs typeface="Calibri Light" panose="020F0302020204030204" charset="0"/>
              </a:rPr>
              <a:t>З</a:t>
            </a:r>
            <a:r>
              <a:rPr lang="ru-RU" sz="2200" dirty="0" smtClean="0">
                <a:cs typeface="Calibri Light" panose="020F0302020204030204" charset="0"/>
              </a:rPr>
              <a:t>а </a:t>
            </a:r>
            <a:r>
              <a:rPr lang="ru-RU" sz="2200" dirty="0">
                <a:cs typeface="Calibri Light" panose="020F0302020204030204" charset="0"/>
              </a:rPr>
              <a:t>оптимизацију мреже, стратешко планирање развоја делатности на локалном нивоу, њено заступање и промовисање.</a:t>
            </a:r>
            <a:endParaRPr lang="sr-Cyrl-RS" sz="2200" dirty="0">
              <a:cs typeface="Calibri Light" panose="020F0302020204030204" charset="0"/>
            </a:endParaRPr>
          </a:p>
          <a:p>
            <a:pPr algn="just"/>
            <a:r>
              <a:rPr lang="ru-RU" sz="2200" dirty="0" smtClean="0"/>
              <a:t>Евалуација </a:t>
            </a:r>
            <a:r>
              <a:rPr lang="ru-RU" sz="2200" dirty="0"/>
              <a:t>је показала да су реформе система ПВО у </a:t>
            </a:r>
            <a:r>
              <a:rPr lang="ru-RU" sz="2200" dirty="0" smtClean="0"/>
              <a:t>Србији, </a:t>
            </a:r>
            <a:r>
              <a:rPr lang="ru-RU" sz="2200" dirty="0"/>
              <a:t>вођене партиципативним и демократским развојем образовних </a:t>
            </a:r>
            <a:r>
              <a:rPr lang="ru-RU" sz="2200" dirty="0" smtClean="0"/>
              <a:t>политика, </a:t>
            </a:r>
            <a:r>
              <a:rPr lang="ru-RU" sz="2200" dirty="0"/>
              <a:t>у знатној мери унапредиле компетенције система, </a:t>
            </a:r>
            <a:r>
              <a:rPr lang="ru-RU" sz="2200" dirty="0" smtClean="0"/>
              <a:t>и </a:t>
            </a:r>
            <a:r>
              <a:rPr lang="ru-RU" sz="2200" dirty="0"/>
              <a:t>посебно </a:t>
            </a:r>
            <a:r>
              <a:rPr lang="ru-RU" sz="2200" dirty="0" smtClean="0"/>
              <a:t>подржале јачање капацитета за развијање </a:t>
            </a:r>
            <a:r>
              <a:rPr lang="ru-RU" sz="2200" dirty="0"/>
              <a:t>рефлексивне праксе и квалитета реалног програма у складу са савременим педагошким приступима. </a:t>
            </a:r>
            <a:endParaRPr lang="ru-RU" sz="2200" dirty="0" smtClean="0"/>
          </a:p>
          <a:p>
            <a:pPr algn="just" fontAlgn="auto"/>
            <a:r>
              <a:rPr lang="sr-Cyrl-BA" altLang="sr-Cyrl-RS" sz="2200" dirty="0">
                <a:cs typeface="Calibri Light" panose="020F0302020204030204" charset="0"/>
              </a:rPr>
              <a:t>Комплексне промене за чију су подршку и праћење били неопходни и додатни напори </a:t>
            </a:r>
            <a:r>
              <a:rPr lang="ru-RU" sz="2200" dirty="0">
                <a:cs typeface="Calibri Light" panose="020F0302020204030204" charset="0"/>
              </a:rPr>
              <a:t>у </a:t>
            </a:r>
            <a:r>
              <a:rPr lang="ru-RU" sz="2200" dirty="0" smtClean="0">
                <a:cs typeface="Calibri Light" panose="020F0302020204030204" charset="0"/>
              </a:rPr>
              <a:t>циљу обезбеђивања </a:t>
            </a:r>
            <a:r>
              <a:rPr lang="ru-RU" sz="2200" dirty="0">
                <a:cs typeface="Calibri Light" panose="020F0302020204030204" charset="0"/>
              </a:rPr>
              <a:t>кохерентности, комплементарности и одрживости различитих иницијатива и видова подршке (</a:t>
            </a:r>
            <a:r>
              <a:rPr lang="sr-Cyrl-RS" sz="2200" dirty="0">
                <a:cs typeface="Calibri Light" panose="020F0302020204030204" charset="0"/>
              </a:rPr>
              <a:t>донаторска подршка ЕУ, подршка из зајма СБ)</a:t>
            </a:r>
            <a:r>
              <a:rPr lang="ru-RU" sz="2200" dirty="0">
                <a:cs typeface="Calibri Light" panose="020F0302020204030204" charset="0"/>
              </a:rPr>
              <a:t> у сарадњи са многобројним партнерским организацијама и институцијама</a:t>
            </a:r>
            <a:r>
              <a:rPr lang="ru-RU" sz="2200" dirty="0" smtClean="0">
                <a:cs typeface="Calibri Light" panose="020F0302020204030204" charset="0"/>
              </a:rPr>
              <a:t>.</a:t>
            </a:r>
          </a:p>
          <a:p>
            <a:pPr marL="0" indent="0" algn="just">
              <a:buNone/>
            </a:pPr>
            <a:r>
              <a:rPr lang="sr-Cyrl-RS" sz="2200" b="1" dirty="0" smtClean="0"/>
              <a:t>Важно </a:t>
            </a:r>
            <a:r>
              <a:rPr lang="sr-Cyrl-RS" sz="2200" b="1" dirty="0" smtClean="0"/>
              <a:t>је да стабилизујемо промене </a:t>
            </a:r>
            <a:r>
              <a:rPr lang="sr-Cyrl-RS" sz="2200" b="1" dirty="0"/>
              <a:t>које смо </a:t>
            </a:r>
            <a:r>
              <a:rPr lang="sr-Cyrl-RS" sz="2200" b="1" dirty="0" smtClean="0"/>
              <a:t>започели у обезбеђивању најбољег интереса </a:t>
            </a:r>
            <a:r>
              <a:rPr lang="sr-Cyrl-RS" sz="2200" b="1" dirty="0"/>
              <a:t>деце и </a:t>
            </a:r>
            <a:r>
              <a:rPr lang="sr-Cyrl-RS" sz="2200" b="1" dirty="0" smtClean="0"/>
              <a:t>породица и </a:t>
            </a:r>
            <a:r>
              <a:rPr lang="sr-Cyrl-RS" sz="2200" b="1" dirty="0"/>
              <a:t>даље </a:t>
            </a:r>
            <a:r>
              <a:rPr lang="sr-Cyrl-RS" sz="2200" b="1" dirty="0" smtClean="0"/>
              <a:t>развијамо квалитет васпитне праксе а </a:t>
            </a:r>
            <a:r>
              <a:rPr lang="sr-Cyrl-RS" sz="2200" b="1" dirty="0"/>
              <a:t>то је једино могуће кроз </a:t>
            </a:r>
            <a:r>
              <a:rPr lang="sr-Cyrl-RS" sz="2200" b="1" dirty="0" smtClean="0"/>
              <a:t>отворену и конструктивну </a:t>
            </a:r>
            <a:r>
              <a:rPr lang="sr-Cyrl-RS" sz="2200" b="1" dirty="0"/>
              <a:t>сарадњу и посвећен рад свих релевантних актера: </a:t>
            </a:r>
            <a:r>
              <a:rPr lang="sr-Cyrl-RS" sz="2200" b="1" dirty="0" smtClean="0"/>
              <a:t>запослених из </a:t>
            </a:r>
            <a:r>
              <a:rPr lang="sr-Cyrl-RS" sz="2200" b="1" dirty="0"/>
              <a:t>предшколских установа, јединица локалне самоуправе, високих школа и факултета, </a:t>
            </a:r>
            <a:r>
              <a:rPr lang="sr-Cyrl-RS" sz="2200" b="1" dirty="0" smtClean="0"/>
              <a:t>партнерских организација и институција, завода </a:t>
            </a:r>
            <a:r>
              <a:rPr lang="sr-Cyrl-RS" sz="2200" b="1" dirty="0"/>
              <a:t>и </a:t>
            </a:r>
            <a:r>
              <a:rPr lang="sr-Cyrl-RS" sz="2200" b="1" dirty="0" smtClean="0"/>
              <a:t>Министарства!</a:t>
            </a:r>
            <a:r>
              <a:rPr lang="en-US" sz="2200" b="1" dirty="0"/>
              <a:t/>
            </a:r>
            <a:br>
              <a:rPr lang="en-US" sz="2200" b="1" dirty="0"/>
            </a:br>
            <a:r>
              <a:rPr lang="sr-Cyrl-RS" sz="2200" dirty="0"/>
              <a:t/>
            </a:r>
            <a:br>
              <a:rPr lang="sr-Cyrl-RS" sz="2200" dirty="0"/>
            </a:br>
            <a:endParaRPr lang="ru-RU" sz="2200" dirty="0"/>
          </a:p>
          <a:p>
            <a:pPr algn="just">
              <a:buFontTx/>
              <a:buChar char="-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2672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806" y="167232"/>
            <a:ext cx="11651225" cy="659736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sr-Cyrl-RS" sz="4000" b="1" dirty="0" smtClean="0">
                <a:ea typeface="Cambria" pitchFamily="18" charset="0"/>
              </a:rPr>
              <a:t>МОЛБА:</a:t>
            </a:r>
          </a:p>
          <a:p>
            <a:pPr algn="just"/>
            <a:r>
              <a:rPr lang="en-US" sz="2400" dirty="0" err="1">
                <a:ea typeface="Cambria" pitchFamily="18" charset="0"/>
              </a:rPr>
              <a:t>Основе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програма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предшколског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васпитања</a:t>
            </a:r>
            <a:r>
              <a:rPr lang="en-US" sz="2400" dirty="0">
                <a:ea typeface="Cambria" pitchFamily="18" charset="0"/>
              </a:rPr>
              <a:t> и </a:t>
            </a:r>
            <a:r>
              <a:rPr lang="en-US" sz="2400" dirty="0" err="1">
                <a:ea typeface="Cambria" pitchFamily="18" charset="0"/>
              </a:rPr>
              <a:t>образовања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као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програмска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концепција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b="1" dirty="0" err="1">
                <a:ea typeface="Cambria" pitchFamily="18" charset="0"/>
              </a:rPr>
              <a:t>одређују</a:t>
            </a:r>
            <a:r>
              <a:rPr lang="en-US" sz="2400" b="1" dirty="0">
                <a:ea typeface="Cambria" pitchFamily="18" charset="0"/>
              </a:rPr>
              <a:t> </a:t>
            </a:r>
            <a:r>
              <a:rPr lang="en-US" sz="2400" b="1" dirty="0" err="1">
                <a:ea typeface="Cambria" pitchFamily="18" charset="0"/>
              </a:rPr>
              <a:t>структуру</a:t>
            </a:r>
            <a:r>
              <a:rPr lang="en-US" sz="2400" b="1" dirty="0">
                <a:ea typeface="Cambria" pitchFamily="18" charset="0"/>
              </a:rPr>
              <a:t> и </a:t>
            </a:r>
            <a:r>
              <a:rPr lang="en-US" sz="2400" b="1" dirty="0" err="1">
                <a:ea typeface="Cambria" pitchFamily="18" charset="0"/>
              </a:rPr>
              <a:t>карактеристике</a:t>
            </a:r>
            <a:r>
              <a:rPr lang="en-US" sz="2400" b="1" dirty="0">
                <a:ea typeface="Cambria" pitchFamily="18" charset="0"/>
              </a:rPr>
              <a:t> </a:t>
            </a:r>
            <a:r>
              <a:rPr lang="en-US" sz="2400" b="1" dirty="0" err="1">
                <a:ea typeface="Cambria" pitchFamily="18" charset="0"/>
              </a:rPr>
              <a:t>физичког</a:t>
            </a:r>
            <a:r>
              <a:rPr lang="en-US" sz="2400" b="1" dirty="0">
                <a:ea typeface="Cambria" pitchFamily="18" charset="0"/>
              </a:rPr>
              <a:t> </a:t>
            </a:r>
            <a:r>
              <a:rPr lang="en-US" sz="2400" b="1" dirty="0" err="1">
                <a:ea typeface="Cambria" pitchFamily="18" charset="0"/>
              </a:rPr>
              <a:t>окружења</a:t>
            </a:r>
            <a:r>
              <a:rPr lang="en-US" sz="2400" b="1" dirty="0">
                <a:ea typeface="Cambria" pitchFamily="18" charset="0"/>
              </a:rPr>
              <a:t> у </a:t>
            </a:r>
            <a:r>
              <a:rPr lang="en-US" sz="2400" b="1" dirty="0" err="1">
                <a:ea typeface="Cambria" pitchFamily="18" charset="0"/>
              </a:rPr>
              <a:t>дечјем</a:t>
            </a:r>
            <a:r>
              <a:rPr lang="en-US" sz="2400" b="1" dirty="0">
                <a:ea typeface="Cambria" pitchFamily="18" charset="0"/>
              </a:rPr>
              <a:t> </a:t>
            </a:r>
            <a:r>
              <a:rPr lang="en-US" sz="2400" b="1" dirty="0" err="1">
                <a:ea typeface="Cambria" pitchFamily="18" charset="0"/>
              </a:rPr>
              <a:t>вртићу</a:t>
            </a:r>
            <a:r>
              <a:rPr lang="en-US" sz="2400" b="1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као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подстицајног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места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за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учење</a:t>
            </a:r>
            <a:r>
              <a:rPr lang="en-US" sz="2400" dirty="0" smtClean="0">
                <a:ea typeface="Cambria" pitchFamily="18" charset="0"/>
              </a:rPr>
              <a:t>.</a:t>
            </a:r>
            <a:endParaRPr lang="en-US" sz="2400" dirty="0">
              <a:ea typeface="Cambria" pitchFamily="18" charset="0"/>
            </a:endParaRPr>
          </a:p>
          <a:p>
            <a:pPr algn="just"/>
            <a:r>
              <a:rPr lang="en-US" sz="2400" dirty="0" err="1">
                <a:ea typeface="Cambria" pitchFamily="18" charset="0"/>
              </a:rPr>
              <a:t>Врста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опреме</a:t>
            </a:r>
            <a:r>
              <a:rPr lang="en-US" sz="2400" dirty="0">
                <a:ea typeface="Cambria" pitchFamily="18" charset="0"/>
              </a:rPr>
              <a:t> и </a:t>
            </a:r>
            <a:r>
              <a:rPr lang="en-US" sz="2400" dirty="0" err="1">
                <a:ea typeface="Cambria" pitchFamily="18" charset="0"/>
              </a:rPr>
              <a:t>материјала</a:t>
            </a:r>
            <a:r>
              <a:rPr lang="en-US" sz="2400" dirty="0">
                <a:ea typeface="Cambria" pitchFamily="18" charset="0"/>
              </a:rPr>
              <a:t> у </a:t>
            </a:r>
            <a:r>
              <a:rPr lang="en-US" sz="2400" dirty="0" err="1">
                <a:ea typeface="Cambria" pitchFamily="18" charset="0"/>
              </a:rPr>
              <a:t>предшколској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установи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прописана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је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b="1" dirty="0" err="1">
                <a:ea typeface="Cambria" pitchFamily="18" charset="0"/>
              </a:rPr>
              <a:t>Правилником</a:t>
            </a:r>
            <a:r>
              <a:rPr lang="en-US" sz="2400" b="1" dirty="0">
                <a:ea typeface="Cambria" pitchFamily="18" charset="0"/>
              </a:rPr>
              <a:t> о </a:t>
            </a:r>
            <a:r>
              <a:rPr lang="en-US" sz="2400" b="1" dirty="0" err="1">
                <a:ea typeface="Cambria" pitchFamily="18" charset="0"/>
              </a:rPr>
              <a:t>ближим</a:t>
            </a:r>
            <a:r>
              <a:rPr lang="en-US" sz="2400" b="1" dirty="0">
                <a:ea typeface="Cambria" pitchFamily="18" charset="0"/>
              </a:rPr>
              <a:t> </a:t>
            </a:r>
            <a:r>
              <a:rPr lang="en-US" sz="2400" b="1" dirty="0" err="1">
                <a:ea typeface="Cambria" pitchFamily="18" charset="0"/>
              </a:rPr>
              <a:t>условима</a:t>
            </a:r>
            <a:r>
              <a:rPr lang="en-US" sz="2400" b="1" dirty="0">
                <a:ea typeface="Cambria" pitchFamily="18" charset="0"/>
              </a:rPr>
              <a:t> </a:t>
            </a:r>
            <a:r>
              <a:rPr lang="en-US" sz="2400" b="1" dirty="0" err="1">
                <a:ea typeface="Cambria" pitchFamily="18" charset="0"/>
              </a:rPr>
              <a:t>за</a:t>
            </a:r>
            <a:r>
              <a:rPr lang="en-US" sz="2400" b="1" dirty="0">
                <a:ea typeface="Cambria" pitchFamily="18" charset="0"/>
              </a:rPr>
              <a:t> </a:t>
            </a:r>
            <a:r>
              <a:rPr lang="en-US" sz="2400" b="1" dirty="0" err="1">
                <a:ea typeface="Cambria" pitchFamily="18" charset="0"/>
              </a:rPr>
              <a:t>оснивање</a:t>
            </a:r>
            <a:r>
              <a:rPr lang="en-US" sz="2400" b="1" dirty="0">
                <a:ea typeface="Cambria" pitchFamily="18" charset="0"/>
              </a:rPr>
              <a:t>, </a:t>
            </a:r>
            <a:r>
              <a:rPr lang="en-US" sz="2400" b="1" dirty="0" err="1">
                <a:ea typeface="Cambria" pitchFamily="18" charset="0"/>
              </a:rPr>
              <a:t>почетак</a:t>
            </a:r>
            <a:r>
              <a:rPr lang="en-US" sz="2400" b="1" dirty="0">
                <a:ea typeface="Cambria" pitchFamily="18" charset="0"/>
              </a:rPr>
              <a:t> </a:t>
            </a:r>
            <a:r>
              <a:rPr lang="en-US" sz="2400" b="1" dirty="0" err="1">
                <a:ea typeface="Cambria" pitchFamily="18" charset="0"/>
              </a:rPr>
              <a:t>рада</a:t>
            </a:r>
            <a:r>
              <a:rPr lang="en-US" sz="2400" b="1" dirty="0">
                <a:ea typeface="Cambria" pitchFamily="18" charset="0"/>
              </a:rPr>
              <a:t> и </a:t>
            </a:r>
            <a:r>
              <a:rPr lang="en-US" sz="2400" b="1" dirty="0" err="1">
                <a:ea typeface="Cambria" pitchFamily="18" charset="0"/>
              </a:rPr>
              <a:t>обављање</a:t>
            </a:r>
            <a:r>
              <a:rPr lang="en-US" sz="2400" b="1" dirty="0">
                <a:ea typeface="Cambria" pitchFamily="18" charset="0"/>
              </a:rPr>
              <a:t> </a:t>
            </a:r>
            <a:r>
              <a:rPr lang="en-US" sz="2400" b="1" dirty="0" err="1">
                <a:ea typeface="Cambria" pitchFamily="18" charset="0"/>
              </a:rPr>
              <a:t>делатности</a:t>
            </a:r>
            <a:r>
              <a:rPr lang="en-US" sz="2400" b="1" dirty="0">
                <a:ea typeface="Cambria" pitchFamily="18" charset="0"/>
              </a:rPr>
              <a:t> </a:t>
            </a:r>
            <a:r>
              <a:rPr lang="en-US" sz="2400" b="1" dirty="0" err="1">
                <a:ea typeface="Cambria" pitchFamily="18" charset="0"/>
              </a:rPr>
              <a:t>предшколске</a:t>
            </a:r>
            <a:r>
              <a:rPr lang="en-US" sz="2400" b="1" dirty="0">
                <a:ea typeface="Cambria" pitchFamily="18" charset="0"/>
              </a:rPr>
              <a:t> </a:t>
            </a:r>
            <a:r>
              <a:rPr lang="en-US" sz="2400" b="1" dirty="0" err="1">
                <a:ea typeface="Cambria" pitchFamily="18" charset="0"/>
              </a:rPr>
              <a:t>установе</a:t>
            </a:r>
            <a:r>
              <a:rPr lang="en-US" sz="2400" dirty="0">
                <a:ea typeface="Cambria" pitchFamily="18" charset="0"/>
              </a:rPr>
              <a:t> (</a:t>
            </a:r>
            <a:r>
              <a:rPr lang="en-US" sz="2400" dirty="0" err="1">
                <a:ea typeface="Cambria" pitchFamily="18" charset="0"/>
              </a:rPr>
              <a:t>Сл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гласник</a:t>
            </a:r>
            <a:r>
              <a:rPr lang="en-US" sz="2400" dirty="0">
                <a:ea typeface="Cambria" pitchFamily="18" charset="0"/>
              </a:rPr>
              <a:t> РС – </a:t>
            </a:r>
            <a:r>
              <a:rPr lang="en-US" sz="2400" dirty="0" err="1">
                <a:ea typeface="Cambria" pitchFamily="18" charset="0"/>
              </a:rPr>
              <a:t>Просветни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гласник</a:t>
            </a:r>
            <a:r>
              <a:rPr lang="en-US" sz="2400" dirty="0">
                <a:ea typeface="Cambria" pitchFamily="18" charset="0"/>
              </a:rPr>
              <a:t> 1/2019) у </a:t>
            </a:r>
            <a:r>
              <a:rPr lang="en-US" sz="2400" dirty="0" err="1">
                <a:ea typeface="Cambria" pitchFamily="18" charset="0"/>
              </a:rPr>
              <a:t>чијој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изради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су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учествовали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стручњаци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из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области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васпитања</a:t>
            </a:r>
            <a:r>
              <a:rPr lang="en-US" sz="2400" dirty="0">
                <a:ea typeface="Cambria" pitchFamily="18" charset="0"/>
              </a:rPr>
              <a:t> и </a:t>
            </a:r>
            <a:r>
              <a:rPr lang="en-US" sz="2400" dirty="0" err="1">
                <a:ea typeface="Cambria" pitchFamily="18" charset="0"/>
              </a:rPr>
              <a:t>образовања</a:t>
            </a:r>
            <a:r>
              <a:rPr lang="en-US" sz="2400" dirty="0">
                <a:ea typeface="Cambria" pitchFamily="18" charset="0"/>
              </a:rPr>
              <a:t>, </a:t>
            </a:r>
            <a:r>
              <a:rPr lang="en-US" sz="2400" dirty="0" err="1">
                <a:ea typeface="Cambria" pitchFamily="18" charset="0"/>
              </a:rPr>
              <a:t>као</a:t>
            </a:r>
            <a:r>
              <a:rPr lang="en-US" sz="2400" dirty="0">
                <a:ea typeface="Cambria" pitchFamily="18" charset="0"/>
              </a:rPr>
              <a:t> и </a:t>
            </a:r>
            <a:r>
              <a:rPr lang="en-US" sz="2400" dirty="0" err="1">
                <a:ea typeface="Cambria" pitchFamily="18" charset="0"/>
              </a:rPr>
              <a:t>стручњаци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из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области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здравствене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заштите</a:t>
            </a:r>
            <a:r>
              <a:rPr lang="en-US" sz="2400" dirty="0" smtClean="0">
                <a:ea typeface="Cambria" pitchFamily="18" charset="0"/>
              </a:rPr>
              <a:t>.</a:t>
            </a:r>
            <a:endParaRPr lang="en-US" sz="900" dirty="0">
              <a:ea typeface="Cambria" pitchFamily="18" charset="0"/>
            </a:endParaRPr>
          </a:p>
          <a:p>
            <a:pPr algn="just"/>
            <a:r>
              <a:rPr lang="en-US" sz="2400" b="1" dirty="0" err="1">
                <a:ea typeface="Cambria" pitchFamily="18" charset="0"/>
              </a:rPr>
              <a:t>Природни</a:t>
            </a:r>
            <a:r>
              <a:rPr lang="en-US" sz="2400" b="1" dirty="0">
                <a:ea typeface="Cambria" pitchFamily="18" charset="0"/>
              </a:rPr>
              <a:t> </a:t>
            </a:r>
            <a:r>
              <a:rPr lang="en-US" sz="2400" b="1" dirty="0" err="1">
                <a:ea typeface="Cambria" pitchFamily="18" charset="0"/>
              </a:rPr>
              <a:t>плодови</a:t>
            </a:r>
            <a:r>
              <a:rPr lang="en-US" sz="2400" b="1" dirty="0">
                <a:ea typeface="Cambria" pitchFamily="18" charset="0"/>
              </a:rPr>
              <a:t> и </a:t>
            </a:r>
            <a:r>
              <a:rPr lang="en-US" sz="2400" b="1" dirty="0" err="1">
                <a:ea typeface="Cambria" pitchFamily="18" charset="0"/>
              </a:rPr>
              <a:t>природни</a:t>
            </a:r>
            <a:r>
              <a:rPr lang="en-US" sz="2400" b="1" dirty="0">
                <a:ea typeface="Cambria" pitchFamily="18" charset="0"/>
              </a:rPr>
              <a:t> </a:t>
            </a:r>
            <a:r>
              <a:rPr lang="en-US" sz="2400" b="1" dirty="0" err="1">
                <a:ea typeface="Cambria" pitchFamily="18" charset="0"/>
              </a:rPr>
              <a:t>материјали</a:t>
            </a:r>
            <a:r>
              <a:rPr lang="en-US" sz="2400" b="1" dirty="0">
                <a:ea typeface="Cambria" pitchFamily="18" charset="0"/>
              </a:rPr>
              <a:t> </a:t>
            </a:r>
            <a:r>
              <a:rPr lang="en-US" sz="2400" b="1" dirty="0" err="1">
                <a:ea typeface="Cambria" pitchFamily="18" charset="0"/>
              </a:rPr>
              <a:t>нису</a:t>
            </a:r>
            <a:r>
              <a:rPr lang="en-US" sz="2400" b="1" dirty="0">
                <a:ea typeface="Cambria" pitchFamily="18" charset="0"/>
              </a:rPr>
              <a:t> </a:t>
            </a:r>
            <a:r>
              <a:rPr lang="en-US" sz="2400" b="1" dirty="0" err="1">
                <a:ea typeface="Cambria" pitchFamily="18" charset="0"/>
              </a:rPr>
              <a:t>новина</a:t>
            </a:r>
            <a:r>
              <a:rPr lang="en-US" sz="2400" b="1" dirty="0">
                <a:ea typeface="Cambria" pitchFamily="18" charset="0"/>
              </a:rPr>
              <a:t> и </a:t>
            </a:r>
            <a:r>
              <a:rPr lang="en-US" sz="2400" b="1" dirty="0" err="1">
                <a:ea typeface="Cambria" pitchFamily="18" charset="0"/>
              </a:rPr>
              <a:t>традиционално</a:t>
            </a:r>
            <a:r>
              <a:rPr lang="en-US" sz="2400" b="1" dirty="0">
                <a:ea typeface="Cambria" pitchFamily="18" charset="0"/>
              </a:rPr>
              <a:t> </a:t>
            </a:r>
            <a:r>
              <a:rPr lang="en-US" sz="2400" b="1" dirty="0" err="1">
                <a:ea typeface="Cambria" pitchFamily="18" charset="0"/>
              </a:rPr>
              <a:t>се</a:t>
            </a:r>
            <a:r>
              <a:rPr lang="en-US" sz="2400" b="1" dirty="0">
                <a:ea typeface="Cambria" pitchFamily="18" charset="0"/>
              </a:rPr>
              <a:t> </a:t>
            </a:r>
            <a:r>
              <a:rPr lang="en-US" sz="2400" b="1" dirty="0" err="1">
                <a:ea typeface="Cambria" pitchFamily="18" charset="0"/>
              </a:rPr>
              <a:t>користе</a:t>
            </a:r>
            <a:r>
              <a:rPr lang="en-US" sz="2400" b="1" dirty="0">
                <a:ea typeface="Cambria" pitchFamily="18" charset="0"/>
              </a:rPr>
              <a:t> у </a:t>
            </a:r>
            <a:r>
              <a:rPr lang="en-US" sz="2400" b="1" dirty="0" err="1">
                <a:ea typeface="Cambria" pitchFamily="18" charset="0"/>
              </a:rPr>
              <a:t>дечјем</a:t>
            </a:r>
            <a:r>
              <a:rPr lang="en-US" sz="2400" b="1" dirty="0">
                <a:ea typeface="Cambria" pitchFamily="18" charset="0"/>
              </a:rPr>
              <a:t> </a:t>
            </a:r>
            <a:r>
              <a:rPr lang="en-US" sz="2400" b="1" dirty="0" err="1">
                <a:ea typeface="Cambria" pitchFamily="18" charset="0"/>
              </a:rPr>
              <a:t>вртићу</a:t>
            </a:r>
            <a:r>
              <a:rPr lang="en-US" sz="2400" b="1" dirty="0">
                <a:ea typeface="Cambria" pitchFamily="18" charset="0"/>
              </a:rPr>
              <a:t> </a:t>
            </a:r>
            <a:r>
              <a:rPr lang="en-US" sz="2400" b="1" dirty="0" err="1">
                <a:ea typeface="Cambria" pitchFamily="18" charset="0"/>
              </a:rPr>
              <a:t>за</a:t>
            </a:r>
            <a:r>
              <a:rPr lang="en-US" sz="2400" b="1" dirty="0">
                <a:ea typeface="Cambria" pitchFamily="18" charset="0"/>
              </a:rPr>
              <a:t> </a:t>
            </a:r>
            <a:r>
              <a:rPr lang="en-US" sz="2400" b="1" dirty="0" err="1">
                <a:ea typeface="Cambria" pitchFamily="18" charset="0"/>
              </a:rPr>
              <a:t>игру</a:t>
            </a:r>
            <a:r>
              <a:rPr lang="en-US" sz="2400" b="1" dirty="0">
                <a:ea typeface="Cambria" pitchFamily="18" charset="0"/>
              </a:rPr>
              <a:t> и </a:t>
            </a:r>
            <a:r>
              <a:rPr lang="en-US" sz="2400" b="1" dirty="0" err="1">
                <a:ea typeface="Cambria" pitchFamily="18" charset="0"/>
              </a:rPr>
              <a:t>истраживање</a:t>
            </a:r>
            <a:r>
              <a:rPr lang="en-US" sz="2400" dirty="0">
                <a:ea typeface="Cambria" pitchFamily="18" charset="0"/>
              </a:rPr>
              <a:t>. </a:t>
            </a:r>
            <a:r>
              <a:rPr lang="en-US" sz="2400" dirty="0" err="1">
                <a:ea typeface="Cambria" pitchFamily="18" charset="0"/>
              </a:rPr>
              <a:t>Врста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материјала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попут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природних</a:t>
            </a:r>
            <a:r>
              <a:rPr lang="en-US" sz="2400" dirty="0">
                <a:ea typeface="Cambria" pitchFamily="18" charset="0"/>
              </a:rPr>
              <a:t> и </a:t>
            </a:r>
            <a:r>
              <a:rPr lang="en-US" sz="2400" dirty="0" err="1">
                <a:ea typeface="Cambria" pitchFamily="18" charset="0"/>
              </a:rPr>
              <a:t>неструктурираних</a:t>
            </a:r>
            <a:r>
              <a:rPr lang="en-US" sz="2400" dirty="0">
                <a:ea typeface="Cambria" pitchFamily="18" charset="0"/>
              </a:rPr>
              <a:t>, </a:t>
            </a:r>
            <a:r>
              <a:rPr lang="en-US" sz="2400" dirty="0" err="1">
                <a:ea typeface="Cambria" pitchFamily="18" charset="0"/>
              </a:rPr>
              <a:t>није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проблем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по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себи</a:t>
            </a:r>
            <a:r>
              <a:rPr lang="en-US" sz="2400" dirty="0">
                <a:ea typeface="Cambria" pitchFamily="18" charset="0"/>
              </a:rPr>
              <a:t>, </a:t>
            </a:r>
            <a:r>
              <a:rPr lang="en-US" sz="2400" dirty="0" err="1">
                <a:ea typeface="Cambria" pitchFamily="18" charset="0"/>
              </a:rPr>
              <a:t>јер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су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деца</a:t>
            </a:r>
            <a:r>
              <a:rPr lang="en-US" sz="2400" dirty="0">
                <a:ea typeface="Cambria" pitchFamily="18" charset="0"/>
              </a:rPr>
              <a:t> у </a:t>
            </a:r>
            <a:r>
              <a:rPr lang="en-US" sz="2400" dirty="0" err="1">
                <a:ea typeface="Cambria" pitchFamily="18" charset="0"/>
              </a:rPr>
              <a:t>вртићу</a:t>
            </a:r>
            <a:r>
              <a:rPr lang="en-US" sz="2400" dirty="0">
                <a:ea typeface="Cambria" pitchFamily="18" charset="0"/>
              </a:rPr>
              <a:t> и </a:t>
            </a:r>
            <a:r>
              <a:rPr lang="en-US" sz="2400" dirty="0" err="1">
                <a:ea typeface="Cambria" pitchFamily="18" charset="0"/>
              </a:rPr>
              <a:t>пре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важеће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програмске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концепције</a:t>
            </a:r>
            <a:r>
              <a:rPr lang="en-US" sz="2400" dirty="0">
                <a:ea typeface="Cambria" pitchFamily="18" charset="0"/>
              </a:rPr>
              <a:t>, </a:t>
            </a:r>
            <a:r>
              <a:rPr lang="en-US" sz="2400" dirty="0" err="1">
                <a:ea typeface="Cambria" pitchFamily="18" charset="0"/>
              </a:rPr>
              <a:t>имала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прилике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да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се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играју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ситним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пластичним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конструкторима</a:t>
            </a:r>
            <a:r>
              <a:rPr lang="en-US" sz="2400" dirty="0">
                <a:ea typeface="Cambria" pitchFamily="18" charset="0"/>
              </a:rPr>
              <a:t>, </a:t>
            </a:r>
            <a:r>
              <a:rPr lang="en-US" sz="2400" dirty="0" err="1">
                <a:ea typeface="Cambria" pitchFamily="18" charset="0"/>
              </a:rPr>
              <a:t>пластичним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боцкалицама</a:t>
            </a:r>
            <a:r>
              <a:rPr lang="en-US" sz="2400" dirty="0">
                <a:ea typeface="Cambria" pitchFamily="18" charset="0"/>
              </a:rPr>
              <a:t>, </a:t>
            </a:r>
            <a:r>
              <a:rPr lang="en-US" sz="2400" dirty="0" err="1">
                <a:ea typeface="Cambria" pitchFamily="18" charset="0"/>
              </a:rPr>
              <a:t>низалицама</a:t>
            </a:r>
            <a:r>
              <a:rPr lang="en-US" sz="2400" dirty="0">
                <a:ea typeface="Cambria" pitchFamily="18" charset="0"/>
              </a:rPr>
              <a:t>. </a:t>
            </a:r>
            <a:r>
              <a:rPr lang="en-US" sz="2400" b="1" dirty="0" err="1">
                <a:ea typeface="Cambria" pitchFamily="18" charset="0"/>
              </a:rPr>
              <a:t>Природни</a:t>
            </a:r>
            <a:r>
              <a:rPr lang="en-US" sz="2400" b="1" dirty="0">
                <a:ea typeface="Cambria" pitchFamily="18" charset="0"/>
              </a:rPr>
              <a:t>, </a:t>
            </a:r>
            <a:r>
              <a:rPr lang="en-US" sz="2400" b="1" dirty="0" err="1">
                <a:ea typeface="Cambria" pitchFamily="18" charset="0"/>
              </a:rPr>
              <a:t>полуструктурирани</a:t>
            </a:r>
            <a:r>
              <a:rPr lang="en-US" sz="2400" b="1" dirty="0">
                <a:ea typeface="Cambria" pitchFamily="18" charset="0"/>
              </a:rPr>
              <a:t> и </a:t>
            </a:r>
            <a:r>
              <a:rPr lang="en-US" sz="2400" b="1" dirty="0" err="1">
                <a:ea typeface="Cambria" pitchFamily="18" charset="0"/>
              </a:rPr>
              <a:t>неструктурирани</a:t>
            </a:r>
            <a:r>
              <a:rPr lang="en-US" sz="2400" b="1" dirty="0">
                <a:ea typeface="Cambria" pitchFamily="18" charset="0"/>
              </a:rPr>
              <a:t> </a:t>
            </a:r>
            <a:r>
              <a:rPr lang="en-US" sz="2400" b="1" dirty="0" err="1">
                <a:ea typeface="Cambria" pitchFamily="18" charset="0"/>
              </a:rPr>
              <a:t>материјали</a:t>
            </a:r>
            <a:r>
              <a:rPr lang="en-US" sz="2400" b="1" dirty="0">
                <a:ea typeface="Cambria" pitchFamily="18" charset="0"/>
              </a:rPr>
              <a:t> </a:t>
            </a:r>
            <a:r>
              <a:rPr lang="en-US" sz="2400" b="1" dirty="0" err="1">
                <a:ea typeface="Cambria" pitchFamily="18" charset="0"/>
              </a:rPr>
              <a:t>користе</a:t>
            </a:r>
            <a:r>
              <a:rPr lang="en-US" sz="2400" b="1" dirty="0">
                <a:ea typeface="Cambria" pitchFamily="18" charset="0"/>
              </a:rPr>
              <a:t> </a:t>
            </a:r>
            <a:r>
              <a:rPr lang="en-US" sz="2400" b="1" dirty="0" err="1">
                <a:ea typeface="Cambria" pitchFamily="18" charset="0"/>
              </a:rPr>
              <a:t>се</a:t>
            </a:r>
            <a:r>
              <a:rPr lang="en-US" sz="2400" b="1" dirty="0">
                <a:ea typeface="Cambria" pitchFamily="18" charset="0"/>
              </a:rPr>
              <a:t> </a:t>
            </a:r>
            <a:r>
              <a:rPr lang="en-US" sz="2400" b="1" dirty="0" err="1">
                <a:ea typeface="Cambria" pitchFamily="18" charset="0"/>
              </a:rPr>
              <a:t>са</a:t>
            </a:r>
            <a:r>
              <a:rPr lang="en-US" sz="2400" b="1" dirty="0">
                <a:ea typeface="Cambria" pitchFamily="18" charset="0"/>
              </a:rPr>
              <a:t> </a:t>
            </a:r>
            <a:r>
              <a:rPr lang="en-US" sz="2400" b="1" dirty="0" err="1">
                <a:ea typeface="Cambria" pitchFamily="18" charset="0"/>
              </a:rPr>
              <a:t>јасном</a:t>
            </a:r>
            <a:r>
              <a:rPr lang="en-US" sz="2400" b="1" dirty="0">
                <a:ea typeface="Cambria" pitchFamily="18" charset="0"/>
              </a:rPr>
              <a:t> </a:t>
            </a:r>
            <a:r>
              <a:rPr lang="en-US" sz="2400" b="1" dirty="0" err="1">
                <a:ea typeface="Cambria" pitchFamily="18" charset="0"/>
              </a:rPr>
              <a:t>педагошком</a:t>
            </a:r>
            <a:r>
              <a:rPr lang="en-US" sz="2400" b="1" dirty="0">
                <a:ea typeface="Cambria" pitchFamily="18" charset="0"/>
              </a:rPr>
              <a:t> </a:t>
            </a:r>
            <a:r>
              <a:rPr lang="en-US" sz="2400" b="1" dirty="0" err="1">
                <a:ea typeface="Cambria" pitchFamily="18" charset="0"/>
              </a:rPr>
              <a:t>сврхом</a:t>
            </a:r>
            <a:r>
              <a:rPr lang="en-US" sz="2400" b="1" dirty="0">
                <a:ea typeface="Cambria" pitchFamily="18" charset="0"/>
              </a:rPr>
              <a:t> </a:t>
            </a:r>
            <a:r>
              <a:rPr lang="en-US" sz="2400" b="1" dirty="0" err="1">
                <a:ea typeface="Cambria" pitchFamily="18" charset="0"/>
              </a:rPr>
              <a:t>као</a:t>
            </a:r>
            <a:r>
              <a:rPr lang="en-US" sz="2400" b="1" dirty="0">
                <a:ea typeface="Cambria" pitchFamily="18" charset="0"/>
              </a:rPr>
              <a:t> </a:t>
            </a:r>
            <a:r>
              <a:rPr lang="en-US" sz="2400" b="1" dirty="0" err="1">
                <a:ea typeface="Cambria" pitchFamily="18" charset="0"/>
              </a:rPr>
              <a:t>алтернатива</a:t>
            </a:r>
            <a:r>
              <a:rPr lang="en-US" sz="2400" b="1" dirty="0">
                <a:ea typeface="Cambria" pitchFamily="18" charset="0"/>
              </a:rPr>
              <a:t> </a:t>
            </a:r>
            <a:r>
              <a:rPr lang="en-US" sz="2400" b="1" dirty="0" err="1">
                <a:ea typeface="Cambria" pitchFamily="18" charset="0"/>
              </a:rPr>
              <a:t>стереотипним</a:t>
            </a:r>
            <a:r>
              <a:rPr lang="en-US" sz="2400" b="1" dirty="0">
                <a:ea typeface="Cambria" pitchFamily="18" charset="0"/>
              </a:rPr>
              <a:t>, </a:t>
            </a:r>
            <a:r>
              <a:rPr lang="en-US" sz="2400" b="1" dirty="0" err="1">
                <a:ea typeface="Cambria" pitchFamily="18" charset="0"/>
              </a:rPr>
              <a:t>готовим</a:t>
            </a:r>
            <a:r>
              <a:rPr lang="en-US" sz="2400" b="1" dirty="0">
                <a:ea typeface="Cambria" pitchFamily="18" charset="0"/>
              </a:rPr>
              <a:t> </a:t>
            </a:r>
            <a:r>
              <a:rPr lang="en-US" sz="2400" b="1" dirty="0" err="1">
                <a:ea typeface="Cambria" pitchFamily="18" charset="0"/>
              </a:rPr>
              <a:t>индустријским</a:t>
            </a:r>
            <a:r>
              <a:rPr lang="en-US" sz="2400" b="1" dirty="0">
                <a:ea typeface="Cambria" pitchFamily="18" charset="0"/>
              </a:rPr>
              <a:t> </a:t>
            </a:r>
            <a:r>
              <a:rPr lang="en-US" sz="2400" b="1" dirty="0" err="1">
                <a:ea typeface="Cambria" pitchFamily="18" charset="0"/>
              </a:rPr>
              <a:t>играчкама</a:t>
            </a:r>
            <a:r>
              <a:rPr lang="en-US" sz="2400" b="1" dirty="0">
                <a:ea typeface="Cambria" pitchFamily="18" charset="0"/>
              </a:rPr>
              <a:t>. </a:t>
            </a:r>
            <a:endParaRPr lang="sr-Cyrl-RS" sz="2400" b="1" dirty="0" smtClean="0">
              <a:ea typeface="Cambria" pitchFamily="18" charset="0"/>
            </a:endParaRPr>
          </a:p>
          <a:p>
            <a:pPr algn="just"/>
            <a:r>
              <a:rPr lang="en-US" sz="2400" dirty="0" smtClean="0">
                <a:ea typeface="Cambria" pitchFamily="18" charset="0"/>
              </a:rPr>
              <a:t>У </a:t>
            </a:r>
            <a:r>
              <a:rPr lang="en-US" sz="2400" dirty="0" err="1">
                <a:ea typeface="Cambria" pitchFamily="18" charset="0"/>
              </a:rPr>
              <a:t>обезбеђивању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услова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за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безбедан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боравак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деце</a:t>
            </a:r>
            <a:r>
              <a:rPr lang="en-US" sz="2400" dirty="0">
                <a:ea typeface="Cambria" pitchFamily="18" charset="0"/>
              </a:rPr>
              <a:t>, </a:t>
            </a:r>
            <a:r>
              <a:rPr lang="en-US" sz="2400" dirty="0" err="1">
                <a:ea typeface="Cambria" pitchFamily="18" charset="0"/>
              </a:rPr>
              <a:t>важно</a:t>
            </a:r>
            <a:r>
              <a:rPr lang="en-US" sz="2400" dirty="0">
                <a:ea typeface="Cambria" pitchFamily="18" charset="0"/>
              </a:rPr>
              <a:t> </a:t>
            </a:r>
            <a:r>
              <a:rPr lang="en-US" sz="2400" dirty="0" err="1">
                <a:ea typeface="Cambria" pitchFamily="18" charset="0"/>
              </a:rPr>
              <a:t>је</a:t>
            </a:r>
            <a:r>
              <a:rPr lang="en-US" sz="2400" dirty="0">
                <a:ea typeface="Cambria" pitchFamily="18" charset="0"/>
              </a:rPr>
              <a:t> и </a:t>
            </a:r>
            <a:r>
              <a:rPr lang="en-US" sz="2400" b="1" dirty="0" err="1">
                <a:ea typeface="Cambria" pitchFamily="18" charset="0"/>
              </a:rPr>
              <a:t>доследно</a:t>
            </a:r>
            <a:r>
              <a:rPr lang="en-US" sz="2400" b="1" dirty="0">
                <a:ea typeface="Cambria" pitchFamily="18" charset="0"/>
              </a:rPr>
              <a:t> </a:t>
            </a:r>
            <a:r>
              <a:rPr lang="en-US" sz="2400" b="1" dirty="0" err="1">
                <a:ea typeface="Cambria" pitchFamily="18" charset="0"/>
              </a:rPr>
              <a:t>поштовање</a:t>
            </a:r>
            <a:r>
              <a:rPr lang="en-US" sz="2400" b="1" dirty="0">
                <a:ea typeface="Cambria" pitchFamily="18" charset="0"/>
              </a:rPr>
              <a:t> </a:t>
            </a:r>
            <a:r>
              <a:rPr lang="en-US" sz="2400" b="1" dirty="0" err="1">
                <a:ea typeface="Cambria" pitchFamily="18" charset="0"/>
              </a:rPr>
              <a:t>норматива</a:t>
            </a:r>
            <a:r>
              <a:rPr lang="en-US" sz="2400" b="1" dirty="0">
                <a:ea typeface="Cambria" pitchFamily="18" charset="0"/>
              </a:rPr>
              <a:t> о </a:t>
            </a:r>
            <a:r>
              <a:rPr lang="en-US" sz="2400" b="1" dirty="0" err="1">
                <a:ea typeface="Cambria" pitchFamily="18" charset="0"/>
              </a:rPr>
              <a:t>броју</a:t>
            </a:r>
            <a:r>
              <a:rPr lang="en-US" sz="2400" b="1" dirty="0">
                <a:ea typeface="Cambria" pitchFamily="18" charset="0"/>
              </a:rPr>
              <a:t> </a:t>
            </a:r>
            <a:r>
              <a:rPr lang="en-US" sz="2400" b="1" dirty="0" err="1">
                <a:ea typeface="Cambria" pitchFamily="18" charset="0"/>
              </a:rPr>
              <a:t>деце</a:t>
            </a:r>
            <a:r>
              <a:rPr lang="en-US" sz="2400" b="1" dirty="0">
                <a:ea typeface="Cambria" pitchFamily="18" charset="0"/>
              </a:rPr>
              <a:t> у </a:t>
            </a:r>
            <a:r>
              <a:rPr lang="en-US" sz="2400" b="1" dirty="0" err="1">
                <a:ea typeface="Cambria" pitchFamily="18" charset="0"/>
              </a:rPr>
              <a:t>васпитним</a:t>
            </a:r>
            <a:r>
              <a:rPr lang="en-US" sz="2400" b="1" dirty="0">
                <a:ea typeface="Cambria" pitchFamily="18" charset="0"/>
              </a:rPr>
              <a:t> </a:t>
            </a:r>
            <a:r>
              <a:rPr lang="en-US" sz="2400" b="1" dirty="0" err="1">
                <a:ea typeface="Cambria" pitchFamily="18" charset="0"/>
              </a:rPr>
              <a:t>групама</a:t>
            </a:r>
            <a:r>
              <a:rPr lang="en-US" sz="2400" b="1" dirty="0">
                <a:ea typeface="Cambria" pitchFamily="18" charset="0"/>
              </a:rPr>
              <a:t> у </a:t>
            </a:r>
            <a:r>
              <a:rPr lang="en-US" sz="2400" b="1" dirty="0" err="1">
                <a:ea typeface="Cambria" pitchFamily="18" charset="0"/>
              </a:rPr>
              <a:t>складу</a:t>
            </a:r>
            <a:r>
              <a:rPr lang="en-US" sz="2400" b="1" dirty="0">
                <a:ea typeface="Cambria" pitchFamily="18" charset="0"/>
              </a:rPr>
              <a:t> </a:t>
            </a:r>
            <a:r>
              <a:rPr lang="en-US" sz="2400" b="1" dirty="0" err="1">
                <a:ea typeface="Cambria" pitchFamily="18" charset="0"/>
              </a:rPr>
              <a:t>са</a:t>
            </a:r>
            <a:r>
              <a:rPr lang="en-US" sz="2400" b="1" dirty="0">
                <a:ea typeface="Cambria" pitchFamily="18" charset="0"/>
              </a:rPr>
              <a:t> </a:t>
            </a:r>
            <a:r>
              <a:rPr lang="en-US" sz="2400" b="1" dirty="0" err="1">
                <a:ea typeface="Cambria" pitchFamily="18" charset="0"/>
              </a:rPr>
              <a:t>Законом</a:t>
            </a:r>
            <a:r>
              <a:rPr lang="en-US" sz="2400" b="1" dirty="0">
                <a:ea typeface="Cambria" pitchFamily="18" charset="0"/>
              </a:rPr>
              <a:t> о </a:t>
            </a:r>
            <a:r>
              <a:rPr lang="en-US" sz="2400" b="1" dirty="0" err="1">
                <a:ea typeface="Cambria" pitchFamily="18" charset="0"/>
              </a:rPr>
              <a:t>предшколском</a:t>
            </a:r>
            <a:r>
              <a:rPr lang="en-US" sz="2400" b="1" dirty="0">
                <a:ea typeface="Cambria" pitchFamily="18" charset="0"/>
              </a:rPr>
              <a:t> </a:t>
            </a:r>
            <a:r>
              <a:rPr lang="en-US" sz="2400" b="1" dirty="0" err="1">
                <a:ea typeface="Cambria" pitchFamily="18" charset="0"/>
              </a:rPr>
              <a:t>васпитању</a:t>
            </a:r>
            <a:r>
              <a:rPr lang="en-US" sz="2400" b="1" dirty="0">
                <a:ea typeface="Cambria" pitchFamily="18" charset="0"/>
              </a:rPr>
              <a:t> и </a:t>
            </a:r>
            <a:r>
              <a:rPr lang="en-US" sz="2400" b="1" dirty="0" err="1">
                <a:ea typeface="Cambria" pitchFamily="18" charset="0"/>
              </a:rPr>
              <a:t>образовању</a:t>
            </a:r>
            <a:r>
              <a:rPr lang="en-US" sz="2400" b="1" dirty="0">
                <a:ea typeface="Cambria" pitchFamily="18" charset="0"/>
              </a:rPr>
              <a:t>.</a:t>
            </a:r>
          </a:p>
          <a:p>
            <a:pPr algn="just"/>
            <a:endParaRPr lang="sr-Cyrl-RS" sz="3200" dirty="0" smtClean="0">
              <a:ea typeface="Cambria" pitchFamily="18" charset="0"/>
            </a:endParaRPr>
          </a:p>
          <a:p>
            <a:pPr algn="just"/>
            <a:endParaRPr lang="sr-Cyrl-RS" sz="3200" dirty="0">
              <a:ea typeface="Cambria" pitchFamily="18" charset="0"/>
            </a:endParaRPr>
          </a:p>
          <a:p>
            <a:pPr marL="0" lvl="0" indent="0" algn="just">
              <a:buNone/>
            </a:pPr>
            <a:endParaRPr lang="en-US" sz="3200" dirty="0"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52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532" y="806245"/>
            <a:ext cx="11714375" cy="605175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r-Cyrl-RS" sz="3200" b="1" dirty="0" smtClean="0"/>
              <a:t>Важно </a:t>
            </a:r>
            <a:r>
              <a:rPr lang="sr-Cyrl-RS" sz="3200" b="1" dirty="0" smtClean="0"/>
              <a:t>је да стабилизујемо промене </a:t>
            </a:r>
            <a:r>
              <a:rPr lang="sr-Cyrl-RS" sz="3200" b="1" dirty="0"/>
              <a:t>које смо </a:t>
            </a:r>
            <a:r>
              <a:rPr lang="sr-Cyrl-RS" sz="3200" b="1" dirty="0" smtClean="0"/>
              <a:t>започели у обезбеђивању најбољег интереса </a:t>
            </a:r>
            <a:r>
              <a:rPr lang="sr-Cyrl-RS" sz="3200" b="1" dirty="0"/>
              <a:t>деце и </a:t>
            </a:r>
            <a:r>
              <a:rPr lang="sr-Cyrl-RS" sz="3200" b="1" dirty="0" smtClean="0"/>
              <a:t>породица и </a:t>
            </a:r>
            <a:r>
              <a:rPr lang="sr-Cyrl-RS" sz="3200" b="1" dirty="0"/>
              <a:t>даље </a:t>
            </a:r>
            <a:r>
              <a:rPr lang="sr-Cyrl-RS" sz="3200" b="1" dirty="0" smtClean="0"/>
              <a:t>развијамо квалитет васпитне праксе а </a:t>
            </a:r>
            <a:r>
              <a:rPr lang="sr-Cyrl-RS" sz="3200" b="1" dirty="0"/>
              <a:t>то је једино </a:t>
            </a:r>
            <a:r>
              <a:rPr lang="sr-Cyrl-RS" sz="3200" b="1" dirty="0" smtClean="0"/>
              <a:t>могуће:</a:t>
            </a:r>
          </a:p>
          <a:p>
            <a:pPr marL="0" indent="0" algn="just">
              <a:buNone/>
            </a:pPr>
            <a:endParaRPr lang="sr-Latn-RS" sz="3200" b="1" dirty="0" smtClean="0"/>
          </a:p>
          <a:p>
            <a:pPr marL="0" indent="0" algn="just">
              <a:buNone/>
            </a:pPr>
            <a:endParaRPr lang="sr-Cyrl-RS" sz="3200" b="1" dirty="0" smtClean="0"/>
          </a:p>
          <a:p>
            <a:pPr marL="0" indent="0" algn="ctr">
              <a:buNone/>
            </a:pPr>
            <a:r>
              <a:rPr lang="sr-Cyrl-RS" sz="3200" b="1" dirty="0" smtClean="0"/>
              <a:t> </a:t>
            </a:r>
            <a:r>
              <a:rPr lang="sr-Cyrl-RS" sz="3200" b="1" dirty="0"/>
              <a:t>кроз </a:t>
            </a:r>
            <a:r>
              <a:rPr lang="sr-Cyrl-RS" sz="3200" b="1" dirty="0" smtClean="0"/>
              <a:t>отворену и конструктивну </a:t>
            </a:r>
            <a:r>
              <a:rPr lang="sr-Cyrl-RS" sz="3200" b="1" dirty="0"/>
              <a:t>сарадњу и посвећен рад свих релевантних актера: </a:t>
            </a:r>
            <a:r>
              <a:rPr lang="sr-Cyrl-RS" sz="3200" b="1" dirty="0" smtClean="0"/>
              <a:t>запослених из </a:t>
            </a:r>
            <a:r>
              <a:rPr lang="sr-Cyrl-RS" sz="3200" b="1" dirty="0"/>
              <a:t>предшколских установа, јединица локалне самоуправе, високих школа и факултета, </a:t>
            </a:r>
            <a:r>
              <a:rPr lang="sr-Cyrl-RS" sz="3200" b="1" dirty="0" smtClean="0"/>
              <a:t>партнерских организација и институција, завода </a:t>
            </a:r>
            <a:r>
              <a:rPr lang="sr-Cyrl-RS" sz="3200" b="1" dirty="0"/>
              <a:t>и </a:t>
            </a:r>
            <a:r>
              <a:rPr lang="sr-Cyrl-RS" sz="3200" b="1" dirty="0" smtClean="0"/>
              <a:t>Министарства!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sr-Cyrl-RS" sz="3200" dirty="0"/>
              <a:t/>
            </a:r>
            <a:br>
              <a:rPr lang="sr-Cyrl-RS" sz="3200" dirty="0"/>
            </a:br>
            <a:endParaRPr lang="ru-RU" sz="3200" dirty="0"/>
          </a:p>
          <a:p>
            <a:pPr algn="just">
              <a:buFontTx/>
              <a:buChar char="-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2929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7A8491-67E8-4777-8232-BE115D1C4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9050" y="2149523"/>
            <a:ext cx="8843749" cy="1600200"/>
          </a:xfrm>
        </p:spPr>
        <p:txBody>
          <a:bodyPr>
            <a:noAutofit/>
          </a:bodyPr>
          <a:lstStyle/>
          <a:p>
            <a:r>
              <a:rPr lang="sr-Cyrl-RS" sz="2000" b="1" dirty="0" smtClean="0">
                <a:latin typeface="+mn-lt"/>
              </a:rPr>
              <a:t/>
            </a:r>
            <a:br>
              <a:rPr lang="sr-Cyrl-RS" sz="2000" b="1" dirty="0" smtClean="0">
                <a:latin typeface="+mn-lt"/>
              </a:rPr>
            </a:br>
            <a:r>
              <a:rPr lang="sr-Cyrl-RS" sz="2000" b="1" dirty="0">
                <a:latin typeface="+mn-lt"/>
              </a:rPr>
              <a:t/>
            </a:r>
            <a:br>
              <a:rPr lang="sr-Cyrl-RS" sz="2000" b="1" dirty="0">
                <a:latin typeface="+mn-lt"/>
              </a:rPr>
            </a:br>
            <a:r>
              <a:rPr lang="sr-Cyrl-RS" sz="2000" b="1" dirty="0" smtClean="0">
                <a:latin typeface="+mn-lt"/>
              </a:rPr>
              <a:t/>
            </a:r>
            <a:br>
              <a:rPr lang="sr-Cyrl-RS" sz="2000" b="1" dirty="0" smtClean="0">
                <a:latin typeface="+mn-lt"/>
              </a:rPr>
            </a:br>
            <a:r>
              <a:rPr lang="sr-Cyrl-RS" sz="8000" b="1" dirty="0" smtClean="0">
                <a:latin typeface="+mn-lt"/>
              </a:rPr>
              <a:t>Хвала на пажњи!</a:t>
            </a:r>
            <a:endParaRPr lang="en-US" sz="8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124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135" y="452898"/>
            <a:ext cx="11670890" cy="5924549"/>
          </a:xfrm>
        </p:spPr>
        <p:txBody>
          <a:bodyPr>
            <a:noAutofit/>
          </a:bodyPr>
          <a:lstStyle/>
          <a:p>
            <a:pPr algn="just"/>
            <a:r>
              <a:rPr lang="sr-Cyrl-RS" sz="3000" dirty="0" smtClean="0">
                <a:cs typeface="Calibri Light" panose="020F0302020204030204" charset="0"/>
              </a:rPr>
              <a:t>М</a:t>
            </a:r>
            <a:r>
              <a:rPr lang="en-US" sz="3000" dirty="0">
                <a:cs typeface="Calibri Light" panose="020F0302020204030204" charset="0"/>
              </a:rPr>
              <a:t>ере и активности </a:t>
            </a:r>
            <a:r>
              <a:rPr lang="sr-Cyrl-RS" sz="3000" dirty="0" smtClean="0">
                <a:cs typeface="Calibri Light" panose="020F0302020204030204" charset="0"/>
              </a:rPr>
              <a:t>утврђене </a:t>
            </a:r>
            <a:r>
              <a:rPr lang="en-US" sz="3000" dirty="0">
                <a:cs typeface="Calibri Light" panose="020F0302020204030204" charset="0"/>
              </a:rPr>
              <a:t>Акционим планом за </a:t>
            </a:r>
            <a:r>
              <a:rPr lang="sr-Cyrl-RS" sz="3000" dirty="0">
                <a:cs typeface="Calibri Light" panose="020F0302020204030204" charset="0"/>
              </a:rPr>
              <a:t>примену Стратегије </a:t>
            </a:r>
            <a:r>
              <a:rPr lang="sr-Cyrl-BA" sz="3000" dirty="0">
                <a:cs typeface="Calibri Light" panose="020F0302020204030204" charset="0"/>
              </a:rPr>
              <a:t>(</a:t>
            </a:r>
            <a:r>
              <a:rPr lang="en-US" sz="3000" dirty="0">
                <a:cs typeface="Calibri Light" panose="020F0302020204030204" charset="0"/>
              </a:rPr>
              <a:t>2021-2023</a:t>
            </a:r>
            <a:r>
              <a:rPr lang="sr-Cyrl-BA" altLang="en-US" sz="3000" dirty="0">
                <a:cs typeface="Calibri Light" panose="020F0302020204030204" charset="0"/>
              </a:rPr>
              <a:t>)</a:t>
            </a:r>
            <a:r>
              <a:rPr lang="en-US" sz="3000" dirty="0">
                <a:cs typeface="Calibri Light" panose="020F0302020204030204" charset="0"/>
              </a:rPr>
              <a:t> </a:t>
            </a:r>
            <a:r>
              <a:rPr lang="sr-Cyrl-RS" sz="3000" dirty="0" smtClean="0">
                <a:cs typeface="Calibri Light" panose="020F0302020204030204" charset="0"/>
              </a:rPr>
              <a:t>– усмерене  </a:t>
            </a:r>
            <a:r>
              <a:rPr lang="sr-Cyrl-RS" sz="3000" b="1" dirty="0" smtClean="0">
                <a:cs typeface="Calibri Light" panose="020F0302020204030204" charset="0"/>
              </a:rPr>
              <a:t>на подршку предшколским установама </a:t>
            </a:r>
            <a:r>
              <a:rPr lang="sr-Cyrl-RS" sz="3000" b="1" dirty="0">
                <a:cs typeface="Calibri Light" panose="020F0302020204030204" charset="0"/>
              </a:rPr>
              <a:t>у развијању програма </a:t>
            </a:r>
            <a:r>
              <a:rPr lang="sr-Cyrl-BA" altLang="sr-Cyrl-RS" sz="3000" b="1" dirty="0">
                <a:cs typeface="Calibri Light" panose="020F0302020204030204" charset="0"/>
              </a:rPr>
              <a:t>васпитно-образовног </a:t>
            </a:r>
            <a:r>
              <a:rPr lang="sr-Cyrl-RS" sz="3000" b="1" dirty="0">
                <a:cs typeface="Calibri Light" panose="020F0302020204030204" charset="0"/>
              </a:rPr>
              <a:t>рада у складу са захтевима нове програмске концепције</a:t>
            </a:r>
            <a:r>
              <a:rPr lang="sr-Cyrl-BA" altLang="sr-Cyrl-RS" sz="3000" dirty="0">
                <a:cs typeface="Calibri Light" panose="020F0302020204030204" charset="0"/>
              </a:rPr>
              <a:t>.</a:t>
            </a:r>
            <a:r>
              <a:rPr lang="sr-Cyrl-RS" sz="3000" dirty="0">
                <a:cs typeface="Calibri Light" panose="020F0302020204030204" charset="0"/>
              </a:rPr>
              <a:t> </a:t>
            </a:r>
            <a:endParaRPr lang="sr-Cyrl-RS" sz="3000" dirty="0" smtClean="0">
              <a:cs typeface="Calibri Light" panose="020F0302020204030204" charset="0"/>
            </a:endParaRPr>
          </a:p>
          <a:p>
            <a:pPr algn="just"/>
            <a:r>
              <a:rPr lang="sr-Cyrl-RS" sz="3000" dirty="0" smtClean="0">
                <a:cs typeface="Calibri Light" panose="020F0302020204030204" charset="0"/>
              </a:rPr>
              <a:t>Новим </a:t>
            </a:r>
            <a:r>
              <a:rPr lang="sr-Cyrl-RS" sz="3000" dirty="0" smtClean="0">
                <a:cs typeface="Calibri Light" panose="020F0302020204030204" charset="0"/>
              </a:rPr>
              <a:t>Акционим планом за период до 2026</a:t>
            </a:r>
            <a:r>
              <a:rPr lang="sr-Cyrl-RS" sz="3000" dirty="0" smtClean="0">
                <a:cs typeface="Calibri Light" panose="020F0302020204030204" charset="0"/>
              </a:rPr>
              <a:t>. године</a:t>
            </a:r>
            <a:r>
              <a:rPr lang="sr-Cyrl-RS" sz="3000" dirty="0" smtClean="0">
                <a:cs typeface="Calibri Light" panose="020F0302020204030204" charset="0"/>
              </a:rPr>
              <a:t>, предвиђен је </a:t>
            </a:r>
            <a:r>
              <a:rPr lang="sr-Cyrl-RS" sz="3000" b="1" dirty="0" smtClean="0">
                <a:cs typeface="Calibri Light" panose="020F0302020204030204" charset="0"/>
              </a:rPr>
              <a:t>наставак менторске подршке установама у даљој примени програмске конце</a:t>
            </a:r>
            <a:r>
              <a:rPr lang="sr-Cyrl-RS" sz="3000" dirty="0" smtClean="0">
                <a:cs typeface="Calibri Light" panose="020F0302020204030204" charset="0"/>
              </a:rPr>
              <a:t>пције, кроз ангажовање саветника – спољних сарадника а у циљу одрживости започетих промена у васпитној пракси. </a:t>
            </a:r>
          </a:p>
          <a:p>
            <a:pPr algn="just"/>
            <a:r>
              <a:rPr lang="sr-Cyrl-RS" sz="3000" dirty="0" smtClean="0">
                <a:cs typeface="Calibri Light" panose="020F0302020204030204" charset="0"/>
              </a:rPr>
              <a:t>Реализација </a:t>
            </a:r>
            <a:r>
              <a:rPr lang="sr-Cyrl-RS" sz="3000" dirty="0">
                <a:cs typeface="Calibri Light" panose="020F0302020204030204" charset="0"/>
              </a:rPr>
              <a:t>системског пројекта „Инклузивно предшколско васпитање и образовање“ из средстава зајма </a:t>
            </a:r>
            <a:r>
              <a:rPr lang="sr-Cyrl-BA" altLang="sr-Cyrl-RS" sz="3000" dirty="0">
                <a:cs typeface="Calibri Light" panose="020F0302020204030204" charset="0"/>
              </a:rPr>
              <a:t>Светске банке</a:t>
            </a:r>
            <a:r>
              <a:rPr lang="sr-Cyrl-RS" sz="3000" dirty="0">
                <a:cs typeface="Calibri Light" panose="020F0302020204030204" charset="0"/>
              </a:rPr>
              <a:t>, обезбедила је до сада највећи обим подршке унапређивању доступности, квалитета и праведности предшколског васпитања и </a:t>
            </a:r>
            <a:r>
              <a:rPr lang="sr-Cyrl-RS" sz="3000" dirty="0" smtClean="0">
                <a:cs typeface="Calibri Light" panose="020F0302020204030204" charset="0"/>
              </a:rPr>
              <a:t>образовања</a:t>
            </a:r>
            <a:r>
              <a:rPr lang="sr-Cyrl-BA" altLang="sr-Cyrl-RS" sz="3000" dirty="0" smtClean="0">
                <a:cs typeface="Calibri Light" panose="020F0302020204030204" charset="0"/>
              </a:rPr>
              <a:t>.</a:t>
            </a:r>
            <a:r>
              <a:rPr lang="sr-Cyrl-RS" sz="3000" dirty="0" smtClean="0">
                <a:cs typeface="Calibri Light" panose="020F0302020204030204" charset="0"/>
              </a:rPr>
              <a:t> </a:t>
            </a:r>
            <a:endParaRPr lang="sr-Cyrl-RS" sz="3000" dirty="0">
              <a:cs typeface="Calibri Light" panose="020F0302020204030204" charset="0"/>
            </a:endParaRPr>
          </a:p>
          <a:p>
            <a:pPr marL="0" indent="0" algn="just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0301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C3201B-8A06-48F8-B919-54E23D09BD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527" y="201540"/>
            <a:ext cx="11458433" cy="641762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3200" b="1" dirty="0" smtClean="0"/>
              <a:t>Извештај </a:t>
            </a:r>
            <a:r>
              <a:rPr lang="ru-RU" sz="3200" b="1" dirty="0"/>
              <a:t>са Друге годишње конференције о образовању</a:t>
            </a:r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96" y="823622"/>
            <a:ext cx="9465214" cy="57047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796" y="823622"/>
            <a:ext cx="9582172" cy="57009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893" y="648930"/>
            <a:ext cx="11832197" cy="59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4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55" y="206477"/>
            <a:ext cx="11123554" cy="63614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13" y="206477"/>
            <a:ext cx="11127780" cy="63755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55" y="192413"/>
            <a:ext cx="11498173" cy="622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8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5691"/>
            <a:ext cx="12056882" cy="6104202"/>
          </a:xfrm>
          <a:noFill/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 smtClean="0">
                <a:ea typeface="Cambria" panose="02040503050406030204" pitchFamily="18" charset="0"/>
              </a:rPr>
              <a:t>На основу Закључка Владе Републике Србије број: 02-613/2023 од 26. јануара 2023. године </a:t>
            </a:r>
            <a:r>
              <a:rPr lang="ru-RU" dirty="0" smtClean="0">
                <a:ea typeface="Cambria" panose="02040503050406030204" pitchFamily="18" charset="0"/>
              </a:rPr>
              <a:t>образује се:</a:t>
            </a:r>
          </a:p>
          <a:p>
            <a:pPr marL="0" lvl="0" indent="0" algn="just">
              <a:buNone/>
            </a:pPr>
            <a:r>
              <a:rPr lang="en-US" sz="3100" b="1" dirty="0" err="1" smtClean="0">
                <a:ea typeface="Cambria" pitchFamily="18" charset="0"/>
              </a:rPr>
              <a:t>Радна</a:t>
            </a:r>
            <a:r>
              <a:rPr lang="en-US" sz="3100" b="1" dirty="0" smtClean="0">
                <a:ea typeface="Cambria" pitchFamily="18" charset="0"/>
              </a:rPr>
              <a:t> </a:t>
            </a:r>
            <a:r>
              <a:rPr lang="en-US" sz="3100" b="1" dirty="0" err="1">
                <a:ea typeface="Cambria" pitchFamily="18" charset="0"/>
              </a:rPr>
              <a:t>група</a:t>
            </a:r>
            <a:r>
              <a:rPr lang="en-US" sz="3100" b="1" dirty="0">
                <a:ea typeface="Cambria" pitchFamily="18" charset="0"/>
              </a:rPr>
              <a:t> </a:t>
            </a:r>
            <a:r>
              <a:rPr lang="en-US" sz="3100" b="1" dirty="0" err="1">
                <a:ea typeface="Cambria" pitchFamily="18" charset="0"/>
              </a:rPr>
              <a:t>за</a:t>
            </a:r>
            <a:r>
              <a:rPr lang="en-US" sz="3100" b="1" dirty="0">
                <a:ea typeface="Cambria" pitchFamily="18" charset="0"/>
              </a:rPr>
              <a:t> </a:t>
            </a:r>
            <a:r>
              <a:rPr lang="en-US" sz="3100" b="1" dirty="0" err="1">
                <a:ea typeface="Cambria" pitchFamily="18" charset="0"/>
              </a:rPr>
              <a:t>предшколско</a:t>
            </a:r>
            <a:r>
              <a:rPr lang="en-US" sz="3100" b="1" dirty="0">
                <a:ea typeface="Cambria" pitchFamily="18" charset="0"/>
              </a:rPr>
              <a:t> </a:t>
            </a:r>
            <a:r>
              <a:rPr lang="en-US" sz="3100" b="1" dirty="0" err="1">
                <a:ea typeface="Cambria" pitchFamily="18" charset="0"/>
              </a:rPr>
              <a:t>васпитање</a:t>
            </a:r>
            <a:r>
              <a:rPr lang="en-US" sz="3100" b="1" dirty="0">
                <a:ea typeface="Cambria" pitchFamily="18" charset="0"/>
              </a:rPr>
              <a:t> и </a:t>
            </a:r>
            <a:r>
              <a:rPr lang="en-US" sz="3100" b="1" dirty="0" err="1" smtClean="0">
                <a:ea typeface="Cambria" pitchFamily="18" charset="0"/>
              </a:rPr>
              <a:t>образовање</a:t>
            </a:r>
            <a:r>
              <a:rPr lang="sr-Cyrl-RS" sz="3100" b="1" dirty="0" smtClean="0">
                <a:ea typeface="Cambria" pitchFamily="18" charset="0"/>
              </a:rPr>
              <a:t>, </a:t>
            </a:r>
            <a:r>
              <a:rPr lang="sr-Cyrl-RS" sz="3100" dirty="0" smtClean="0">
                <a:ea typeface="Cambria" pitchFamily="18" charset="0"/>
              </a:rPr>
              <a:t>састављена од представника </a:t>
            </a:r>
            <a:r>
              <a:rPr lang="sr-Cyrl-RS" sz="3100" dirty="0" smtClean="0">
                <a:ea typeface="Cambria" pitchFamily="18" charset="0"/>
              </a:rPr>
              <a:t>кабинета </a:t>
            </a:r>
            <a:r>
              <a:rPr lang="sr-Cyrl-RS" sz="3100" dirty="0" smtClean="0">
                <a:ea typeface="Cambria" pitchFamily="18" charset="0"/>
              </a:rPr>
              <a:t>ПВ, министарстава, синдиката – </a:t>
            </a:r>
            <a:r>
              <a:rPr lang="sr-Cyrl-RS" sz="3100" b="1" dirty="0" smtClean="0">
                <a:ea typeface="Cambria" pitchFamily="18" charset="0"/>
              </a:rPr>
              <a:t>1. састанак </a:t>
            </a:r>
            <a:r>
              <a:rPr lang="sr-Cyrl-RS" sz="3100" b="1" dirty="0" smtClean="0">
                <a:ea typeface="Cambria" pitchFamily="18" charset="0"/>
              </a:rPr>
              <a:t>3.2.2023</a:t>
            </a:r>
            <a:r>
              <a:rPr lang="sr-Latn-RS" sz="3100" b="1" dirty="0" smtClean="0">
                <a:ea typeface="Cambria" pitchFamily="18" charset="0"/>
              </a:rPr>
              <a:t>...</a:t>
            </a:r>
            <a:r>
              <a:rPr lang="en-GB" sz="3100" b="1" dirty="0" smtClean="0">
                <a:ea typeface="Cambria" pitchFamily="18" charset="0"/>
              </a:rPr>
              <a:t> </a:t>
            </a:r>
            <a:r>
              <a:rPr lang="sr-Latn-RS" sz="3100" b="1" dirty="0" smtClean="0">
                <a:ea typeface="Cambria" pitchFamily="18" charset="0"/>
              </a:rPr>
              <a:t>6</a:t>
            </a:r>
            <a:r>
              <a:rPr lang="en-GB" sz="3100" b="1" dirty="0" smtClean="0">
                <a:ea typeface="Cambria" pitchFamily="18" charset="0"/>
              </a:rPr>
              <a:t>.</a:t>
            </a:r>
            <a:r>
              <a:rPr lang="sr-Cyrl-RS" sz="3100" b="1" dirty="0" smtClean="0">
                <a:ea typeface="Cambria" pitchFamily="18" charset="0"/>
              </a:rPr>
              <a:t> </a:t>
            </a:r>
            <a:r>
              <a:rPr lang="sr-Cyrl-RS" sz="3100" b="1" dirty="0" smtClean="0">
                <a:ea typeface="Cambria" pitchFamily="18" charset="0"/>
              </a:rPr>
              <a:t>састанак </a:t>
            </a:r>
            <a:r>
              <a:rPr lang="sr-Latn-RS" sz="3100" b="1" dirty="0" smtClean="0">
                <a:ea typeface="Cambria" pitchFamily="18" charset="0"/>
              </a:rPr>
              <a:t>8</a:t>
            </a:r>
            <a:r>
              <a:rPr lang="sr-Cyrl-RS" sz="3100" b="1" dirty="0" smtClean="0">
                <a:ea typeface="Cambria" pitchFamily="18" charset="0"/>
              </a:rPr>
              <a:t>.</a:t>
            </a:r>
            <a:r>
              <a:rPr lang="sr-Latn-RS" sz="3100" b="1" dirty="0" smtClean="0">
                <a:ea typeface="Cambria" pitchFamily="18" charset="0"/>
              </a:rPr>
              <a:t>11</a:t>
            </a:r>
            <a:r>
              <a:rPr lang="sr-Cyrl-RS" sz="3100" b="1" dirty="0" smtClean="0">
                <a:ea typeface="Cambria" pitchFamily="18" charset="0"/>
              </a:rPr>
              <a:t>.2023</a:t>
            </a:r>
            <a:r>
              <a:rPr lang="sr-Cyrl-RS" sz="3100" b="1" dirty="0" smtClean="0">
                <a:ea typeface="Cambria" pitchFamily="18" charset="0"/>
              </a:rPr>
              <a:t>. </a:t>
            </a:r>
            <a:r>
              <a:rPr lang="sr-Cyrl-RS" sz="3100" b="1" dirty="0" smtClean="0">
                <a:ea typeface="Cambria" pitchFamily="18" charset="0"/>
              </a:rPr>
              <a:t>године</a:t>
            </a:r>
            <a:r>
              <a:rPr lang="sr-Latn-RS" sz="3100" b="1" dirty="0" smtClean="0">
                <a:ea typeface="Cambria" pitchFamily="18" charset="0"/>
              </a:rPr>
              <a:t>, </a:t>
            </a:r>
            <a:endParaRPr lang="sr-Cyrl-RS" sz="3100" b="1" dirty="0" smtClean="0">
              <a:ea typeface="Cambria" pitchFamily="18" charset="0"/>
            </a:endParaRPr>
          </a:p>
          <a:p>
            <a:pPr marL="0" lvl="0" indent="0" algn="just">
              <a:buNone/>
            </a:pPr>
            <a:endParaRPr lang="sr-Cyrl-RS" sz="1100" b="1" dirty="0">
              <a:ea typeface="Cambria" pitchFamily="18" charset="0"/>
            </a:endParaRPr>
          </a:p>
          <a:p>
            <a:pPr lvl="0" algn="just"/>
            <a:r>
              <a:rPr lang="sr-Cyrl-RS" dirty="0" smtClean="0">
                <a:ea typeface="Cambria" pitchFamily="18" charset="0"/>
              </a:rPr>
              <a:t>Тачка 3. </a:t>
            </a:r>
            <a:r>
              <a:rPr lang="en-US" dirty="0" err="1" smtClean="0">
                <a:ea typeface="Cambria" pitchFamily="18" charset="0"/>
              </a:rPr>
              <a:t>Задатак</a:t>
            </a:r>
            <a:r>
              <a:rPr lang="en-US" dirty="0" smtClean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Радне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групе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је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да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на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основу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података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са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терена</a:t>
            </a:r>
            <a:r>
              <a:rPr lang="en-US" dirty="0">
                <a:ea typeface="Cambria" pitchFamily="18" charset="0"/>
              </a:rPr>
              <a:t>, </a:t>
            </a:r>
            <a:r>
              <a:rPr lang="en-US" dirty="0" err="1">
                <a:ea typeface="Cambria" pitchFamily="18" charset="0"/>
              </a:rPr>
              <a:t>сачини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предлоге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за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даље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унапређивање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система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предшколског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васпитања</a:t>
            </a:r>
            <a:r>
              <a:rPr lang="en-US" dirty="0">
                <a:ea typeface="Cambria" pitchFamily="18" charset="0"/>
              </a:rPr>
              <a:t> и </a:t>
            </a:r>
            <a:r>
              <a:rPr lang="en-US" dirty="0" err="1">
                <a:ea typeface="Cambria" pitchFamily="18" charset="0"/>
              </a:rPr>
              <a:t>образовања</a:t>
            </a:r>
            <a:r>
              <a:rPr lang="en-US" dirty="0">
                <a:ea typeface="Cambria" pitchFamily="18" charset="0"/>
              </a:rPr>
              <a:t>, </a:t>
            </a:r>
            <a:r>
              <a:rPr lang="en-US" dirty="0" err="1">
                <a:ea typeface="Cambria" pitchFamily="18" charset="0"/>
              </a:rPr>
              <a:t>укључујући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механизме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праћења</a:t>
            </a:r>
            <a:r>
              <a:rPr lang="en-US" dirty="0">
                <a:ea typeface="Cambria" pitchFamily="18" charset="0"/>
              </a:rPr>
              <a:t> и </a:t>
            </a:r>
            <a:r>
              <a:rPr lang="en-US" dirty="0" err="1">
                <a:ea typeface="Cambria" pitchFamily="18" charset="0"/>
              </a:rPr>
              <a:t>контроле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услова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за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обављање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делатности</a:t>
            </a:r>
            <a:r>
              <a:rPr lang="en-US" dirty="0">
                <a:ea typeface="Cambria" pitchFamily="18" charset="0"/>
              </a:rPr>
              <a:t>; </a:t>
            </a:r>
            <a:r>
              <a:rPr lang="en-US" dirty="0" err="1">
                <a:ea typeface="Cambria" pitchFamily="18" charset="0"/>
              </a:rPr>
              <a:t>разматрање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методологије</a:t>
            </a:r>
            <a:r>
              <a:rPr lang="en-US" dirty="0">
                <a:ea typeface="Cambria" pitchFamily="18" charset="0"/>
              </a:rPr>
              <a:t> и </a:t>
            </a:r>
            <a:r>
              <a:rPr lang="en-US" dirty="0" err="1">
                <a:ea typeface="Cambria" pitchFamily="18" charset="0"/>
              </a:rPr>
              <a:t>ефикасности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финансирања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предшколског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васпитања</a:t>
            </a:r>
            <a:r>
              <a:rPr lang="en-US" dirty="0">
                <a:ea typeface="Cambria" pitchFamily="18" charset="0"/>
              </a:rPr>
              <a:t> и </a:t>
            </a:r>
            <a:r>
              <a:rPr lang="en-US" dirty="0" err="1">
                <a:ea typeface="Cambria" pitchFamily="18" charset="0"/>
              </a:rPr>
              <a:t>образовања</a:t>
            </a:r>
            <a:r>
              <a:rPr lang="en-US" dirty="0">
                <a:ea typeface="Cambria" pitchFamily="18" charset="0"/>
              </a:rPr>
              <a:t>, </a:t>
            </a:r>
            <a:r>
              <a:rPr lang="en-US" dirty="0" err="1">
                <a:ea typeface="Cambria" pitchFamily="18" charset="0"/>
              </a:rPr>
              <a:t>са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посебним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фокусом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на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реализацију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исплата</a:t>
            </a:r>
            <a:r>
              <a:rPr lang="en-US" dirty="0">
                <a:ea typeface="Cambria" pitchFamily="18" charset="0"/>
              </a:rPr>
              <a:t> и </a:t>
            </a:r>
            <a:r>
              <a:rPr lang="en-US" dirty="0" err="1">
                <a:ea typeface="Cambria" pitchFamily="18" charset="0"/>
              </a:rPr>
              <a:t>нивоа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зарада</a:t>
            </a:r>
            <a:r>
              <a:rPr lang="en-US" dirty="0">
                <a:ea typeface="Cambria" pitchFamily="18" charset="0"/>
              </a:rPr>
              <a:t>;  </a:t>
            </a:r>
            <a:r>
              <a:rPr lang="en-US" dirty="0" err="1">
                <a:ea typeface="Cambria" pitchFamily="18" charset="0"/>
              </a:rPr>
              <a:t>запошљавања</a:t>
            </a:r>
            <a:r>
              <a:rPr lang="en-US" dirty="0">
                <a:ea typeface="Cambria" pitchFamily="18" charset="0"/>
              </a:rPr>
              <a:t> и </a:t>
            </a:r>
            <a:r>
              <a:rPr lang="en-US" dirty="0" err="1">
                <a:ea typeface="Cambria" pitchFamily="18" charset="0"/>
              </a:rPr>
              <a:t>недостатка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кадра</a:t>
            </a:r>
            <a:r>
              <a:rPr lang="en-US" dirty="0">
                <a:ea typeface="Cambria" pitchFamily="18" charset="0"/>
              </a:rPr>
              <a:t>; </a:t>
            </a:r>
            <a:r>
              <a:rPr lang="en-US" dirty="0" err="1">
                <a:ea typeface="Cambria" pitchFamily="18" charset="0"/>
              </a:rPr>
              <a:t>повећавање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инфраструктурних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капацитета</a:t>
            </a:r>
            <a:r>
              <a:rPr lang="en-US" dirty="0">
                <a:ea typeface="Cambria" pitchFamily="18" charset="0"/>
              </a:rPr>
              <a:t>; </a:t>
            </a:r>
            <a:r>
              <a:rPr lang="en-US" dirty="0" err="1">
                <a:ea typeface="Cambria" pitchFamily="18" charset="0"/>
              </a:rPr>
              <a:t>праћење</a:t>
            </a:r>
            <a:r>
              <a:rPr lang="en-US" dirty="0">
                <a:ea typeface="Cambria" pitchFamily="18" charset="0"/>
              </a:rPr>
              <a:t> и </a:t>
            </a:r>
            <a:r>
              <a:rPr lang="en-US" dirty="0" err="1">
                <a:ea typeface="Cambria" pitchFamily="18" charset="0"/>
              </a:rPr>
              <a:t>подршку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унапређивању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квалитета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предшколског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васпитања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уз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подстицање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иновација</a:t>
            </a:r>
            <a:r>
              <a:rPr lang="en-US" dirty="0">
                <a:ea typeface="Cambria" pitchFamily="18" charset="0"/>
              </a:rPr>
              <a:t> и </a:t>
            </a:r>
            <a:r>
              <a:rPr lang="en-US" dirty="0" err="1">
                <a:ea typeface="Cambria" pitchFamily="18" charset="0"/>
              </a:rPr>
              <a:t>креативности</a:t>
            </a:r>
            <a:r>
              <a:rPr lang="en-US" dirty="0">
                <a:ea typeface="Cambria" pitchFamily="18" charset="0"/>
              </a:rPr>
              <a:t>; </a:t>
            </a:r>
            <a:r>
              <a:rPr lang="en-US" dirty="0" err="1">
                <a:ea typeface="Cambria" pitchFamily="18" charset="0"/>
              </a:rPr>
              <a:t>подршку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дигитализацији</a:t>
            </a:r>
            <a:r>
              <a:rPr lang="en-US" dirty="0">
                <a:ea typeface="Cambria" pitchFamily="18" charset="0"/>
              </a:rPr>
              <a:t>; </a:t>
            </a:r>
            <a:r>
              <a:rPr lang="en-US" dirty="0" err="1">
                <a:ea typeface="Cambria" pitchFamily="18" charset="0"/>
              </a:rPr>
              <a:t>праћење</a:t>
            </a:r>
            <a:r>
              <a:rPr lang="en-US" dirty="0">
                <a:ea typeface="Cambria" pitchFamily="18" charset="0"/>
              </a:rPr>
              <a:t> и </a:t>
            </a:r>
            <a:r>
              <a:rPr lang="en-US" dirty="0" err="1">
                <a:ea typeface="Cambria" pitchFamily="18" charset="0"/>
              </a:rPr>
              <a:t>извештавање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на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основу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података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из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Јединственог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информационог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система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просвете</a:t>
            </a:r>
            <a:r>
              <a:rPr lang="en-US" dirty="0">
                <a:ea typeface="Cambria" pitchFamily="18" charset="0"/>
              </a:rPr>
              <a:t> (ЈИСП); </a:t>
            </a:r>
            <a:r>
              <a:rPr lang="en-US" dirty="0" err="1">
                <a:ea typeface="Cambria" pitchFamily="18" charset="0"/>
              </a:rPr>
              <a:t>праћење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примене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законских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одредби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од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стране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јединица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локалне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самоуправе</a:t>
            </a:r>
            <a:r>
              <a:rPr lang="en-US" dirty="0">
                <a:ea typeface="Cambria" pitchFamily="18" charset="0"/>
              </a:rPr>
              <a:t>; </a:t>
            </a:r>
            <a:r>
              <a:rPr lang="en-US" dirty="0" err="1">
                <a:ea typeface="Cambria" pitchFamily="18" charset="0"/>
              </a:rPr>
              <a:t>координација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размене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података</a:t>
            </a:r>
            <a:r>
              <a:rPr lang="en-US" dirty="0">
                <a:ea typeface="Cambria" pitchFamily="18" charset="0"/>
              </a:rPr>
              <a:t> и </a:t>
            </a:r>
            <a:r>
              <a:rPr lang="en-US" dirty="0" err="1">
                <a:ea typeface="Cambria" pitchFamily="18" charset="0"/>
              </a:rPr>
              <a:t>координација</a:t>
            </a:r>
            <a:r>
              <a:rPr lang="en-US" dirty="0">
                <a:ea typeface="Cambria" pitchFamily="18" charset="0"/>
              </a:rPr>
              <a:t> у </a:t>
            </a:r>
            <a:r>
              <a:rPr lang="en-US" dirty="0" err="1">
                <a:ea typeface="Cambria" pitchFamily="18" charset="0"/>
              </a:rPr>
              <a:t>праћењу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имплементације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релеватних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прописа</a:t>
            </a:r>
            <a:r>
              <a:rPr lang="en-US" dirty="0">
                <a:ea typeface="Cambria" pitchFamily="18" charset="0"/>
              </a:rPr>
              <a:t> и </a:t>
            </a:r>
            <a:r>
              <a:rPr lang="en-US" dirty="0" err="1">
                <a:ea typeface="Cambria" pitchFamily="18" charset="0"/>
              </a:rPr>
              <a:t>стратешких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приоритета</a:t>
            </a:r>
            <a:r>
              <a:rPr lang="en-US" dirty="0">
                <a:ea typeface="Cambria" pitchFamily="18" charset="0"/>
              </a:rPr>
              <a:t> у </a:t>
            </a:r>
            <a:r>
              <a:rPr lang="en-US" dirty="0" err="1">
                <a:ea typeface="Cambria" pitchFamily="18" charset="0"/>
              </a:rPr>
              <a:t>систему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предшколског</a:t>
            </a:r>
            <a:r>
              <a:rPr lang="en-US" dirty="0">
                <a:ea typeface="Cambria" pitchFamily="18" charset="0"/>
              </a:rPr>
              <a:t> </a:t>
            </a:r>
            <a:r>
              <a:rPr lang="en-US" dirty="0" err="1">
                <a:ea typeface="Cambria" pitchFamily="18" charset="0"/>
              </a:rPr>
              <a:t>васпитања</a:t>
            </a:r>
            <a:r>
              <a:rPr lang="en-US" dirty="0">
                <a:ea typeface="Cambria" pitchFamily="18" charset="0"/>
              </a:rPr>
              <a:t> и </a:t>
            </a:r>
            <a:r>
              <a:rPr lang="en-US" dirty="0" err="1">
                <a:ea typeface="Cambria" pitchFamily="18" charset="0"/>
              </a:rPr>
              <a:t>образовања</a:t>
            </a:r>
            <a:r>
              <a:rPr lang="en-US" dirty="0" smtClean="0">
                <a:ea typeface="Cambria" pitchFamily="18" charset="0"/>
              </a:rPr>
              <a:t>.</a:t>
            </a:r>
            <a:endParaRPr lang="sr-Cyrl-RS" dirty="0" smtClean="0">
              <a:ea typeface="Cambria" pitchFamily="18" charset="0"/>
            </a:endParaRPr>
          </a:p>
          <a:p>
            <a:pPr lvl="0" algn="just"/>
            <a:endParaRPr lang="sr-Cyrl-RS" sz="100" dirty="0">
              <a:ea typeface="Cambria" pitchFamily="18" charset="0"/>
            </a:endParaRPr>
          </a:p>
          <a:p>
            <a:pPr lvl="0" algn="just"/>
            <a:r>
              <a:rPr lang="ru-RU" dirty="0" smtClean="0">
                <a:ea typeface="Cambria" pitchFamily="18" charset="0"/>
              </a:rPr>
              <a:t>Радна </a:t>
            </a:r>
            <a:r>
              <a:rPr lang="ru-RU" dirty="0">
                <a:ea typeface="Cambria" pitchFamily="18" charset="0"/>
              </a:rPr>
              <a:t>група може ангажовати стручна лица ради извршења задатака из тачке 3. овог закључка</a:t>
            </a:r>
            <a:r>
              <a:rPr lang="ru-RU" dirty="0" smtClean="0">
                <a:ea typeface="Cambria" pitchFamily="18" charset="0"/>
              </a:rPr>
              <a:t>.</a:t>
            </a:r>
          </a:p>
          <a:p>
            <a:pPr lvl="0" algn="ctr"/>
            <a:r>
              <a:rPr lang="ru-RU" sz="3600" b="1" dirty="0">
                <a:ea typeface="Cambria" pitchFamily="18" charset="0"/>
              </a:rPr>
              <a:t>Позивамо ПУ, струковна </a:t>
            </a:r>
            <a:r>
              <a:rPr lang="ru-RU" sz="3600" b="1" dirty="0" smtClean="0">
                <a:ea typeface="Cambria" pitchFamily="18" charset="0"/>
              </a:rPr>
              <a:t>удружења, запослене </a:t>
            </a:r>
            <a:r>
              <a:rPr lang="ru-RU" sz="3600" b="1" dirty="0">
                <a:ea typeface="Cambria" pitchFamily="18" charset="0"/>
              </a:rPr>
              <a:t>да узму учешће у раду Радне групе и предлозима допринесу квалитету рада и донетим решењима.</a:t>
            </a:r>
            <a:endParaRPr lang="en-US" sz="3600" b="1" dirty="0">
              <a:ea typeface="Cambria" pitchFamily="18" charset="0"/>
            </a:endParaRPr>
          </a:p>
          <a:p>
            <a:pPr algn="just"/>
            <a:endParaRPr lang="ru-RU" dirty="0" smtClean="0">
              <a:ea typeface="Cambria" panose="02040503050406030204" pitchFamily="18" charset="0"/>
            </a:endParaRPr>
          </a:p>
          <a:p>
            <a:pPr algn="just"/>
            <a:endParaRPr lang="ru-RU" sz="2900" b="1" dirty="0">
              <a:ea typeface="Cambria" panose="02040503050406030204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sz="2900" dirty="0"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98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516" y="-59081"/>
            <a:ext cx="10945009" cy="7644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Calibri" panose="020F0502020204030204" pitchFamily="34" charset="0"/>
                <a:ea typeface="Cambria" panose="02040503050406030204" pitchFamily="18" charset="0"/>
              </a:rPr>
              <a:t>А</a:t>
            </a:r>
            <a:r>
              <a:rPr lang="ru-RU" sz="3200" b="1" dirty="0" smtClean="0">
                <a:latin typeface="Calibri" panose="020F0502020204030204" pitchFamily="34" charset="0"/>
                <a:ea typeface="Cambria" panose="02040503050406030204" pitchFamily="18" charset="0"/>
              </a:rPr>
              <a:t>ктивности у домену унапређивања легислативног оквира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0256" y="705347"/>
            <a:ext cx="11651530" cy="603481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sr-Cyrl-RS" sz="3800" dirty="0">
                <a:cs typeface="Calibri Light" panose="020F0302020204030204" charset="0"/>
              </a:rPr>
              <a:t>Од 1. септембра 2022. године, све предшколске установе (јавне и приватне) и основне школе које остварују припремни предшколски програм, у обавези су да васпитно-образовни рад са децом остварују у складу са програмском концепцијом предшколског васпитања и образовања - „Године узлета“. </a:t>
            </a:r>
          </a:p>
          <a:p>
            <a:pPr algn="just"/>
            <a:r>
              <a:rPr lang="ru-RU" sz="3800" dirty="0">
                <a:cs typeface="Calibri Light" panose="020F0302020204030204" charset="0"/>
              </a:rPr>
              <a:t>Подршка примени нове програмске концепције изискивала је и </a:t>
            </a:r>
            <a:r>
              <a:rPr lang="ru-RU" sz="3800" b="1" dirty="0">
                <a:cs typeface="Calibri Light" panose="020F0302020204030204" charset="0"/>
              </a:rPr>
              <a:t>рад на доношењу и синхронизацији низа подзаконских аката </a:t>
            </a:r>
            <a:r>
              <a:rPr lang="ru-RU" sz="3800" dirty="0">
                <a:cs typeface="Calibri Light" panose="020F0302020204030204" charset="0"/>
              </a:rPr>
              <a:t>чиме је </a:t>
            </a:r>
            <a:r>
              <a:rPr lang="sr-Cyrl-RS" sz="3800" dirty="0">
                <a:cs typeface="Calibri Light" panose="020F0302020204030204" charset="0"/>
              </a:rPr>
              <a:t>унапређен и заокружен легислативни оквир којим се прописују: </a:t>
            </a:r>
          </a:p>
          <a:p>
            <a:pPr lvl="1" algn="just"/>
            <a:r>
              <a:rPr lang="sr-Cyrl-RS" sz="2900" dirty="0">
                <a:cs typeface="Calibri Light" panose="020F0302020204030204" charset="0"/>
              </a:rPr>
              <a:t>стандарди компетенција васпитача и његовог</a:t>
            </a:r>
            <a:r>
              <a:rPr lang="sr-Cyrl-RS" sz="2900" dirty="0">
                <a:solidFill>
                  <a:schemeClr val="tx1"/>
                </a:solidFill>
                <a:cs typeface="Calibri Light" panose="020F0302020204030204" charset="0"/>
              </a:rPr>
              <a:t> </a:t>
            </a:r>
            <a:r>
              <a:rPr lang="sr-Cyrl-RS" sz="2900" dirty="0">
                <a:cs typeface="Calibri Light" panose="020F0302020204030204" charset="0"/>
              </a:rPr>
              <a:t>професионалног развоја (2018); </a:t>
            </a:r>
          </a:p>
          <a:p>
            <a:pPr lvl="1" algn="just"/>
            <a:r>
              <a:rPr lang="sr-Cyrl-RS" sz="2900" dirty="0">
                <a:cs typeface="Calibri Light" panose="020F0302020204030204" charset="0"/>
              </a:rPr>
              <a:t>нормативи простора, опреме и дидактичких средстава и услови у погледу запослених у предшколској установи (2019; 2022 и 2023);</a:t>
            </a:r>
          </a:p>
          <a:p>
            <a:pPr lvl="1" algn="just"/>
            <a:r>
              <a:rPr lang="sr-Cyrl-RS" sz="2900" dirty="0">
                <a:cs typeface="Calibri Light" panose="020F0302020204030204" charset="0"/>
              </a:rPr>
              <a:t>врста, назив, садржај и изглед образаца евиденција и јавних исправа и начин њиховог вођења, попуњавања и издавања у предшколској установи (2019. и 2022);</a:t>
            </a:r>
          </a:p>
          <a:p>
            <a:pPr lvl="1" algn="just"/>
            <a:r>
              <a:rPr lang="sr-Cyrl-RS" sz="2900" dirty="0">
                <a:cs typeface="Calibri Light" panose="020F0302020204030204" charset="0"/>
              </a:rPr>
              <a:t>стандарди компетенција за професију стручног сарадника у предшколској установи и његовог професионалног развоја (2021); </a:t>
            </a:r>
          </a:p>
          <a:p>
            <a:pPr lvl="1" algn="just"/>
            <a:r>
              <a:rPr lang="sr-Cyrl-RS" sz="2900" dirty="0">
                <a:cs typeface="Calibri Light" panose="020F0302020204030204" charset="0"/>
              </a:rPr>
              <a:t>програм свих облика рада  стручног сарадника у предшколској установи (2021); </a:t>
            </a:r>
          </a:p>
          <a:p>
            <a:pPr lvl="1" algn="just"/>
            <a:r>
              <a:rPr lang="sr-Cyrl-RS" sz="2900" dirty="0">
                <a:cs typeface="Calibri Light" panose="020F0302020204030204" charset="0"/>
              </a:rPr>
              <a:t>остваривање различитих облика и програма васпитно-образовног рада и других облика рада и услуга које остварује предшколска установа (2021); </a:t>
            </a:r>
          </a:p>
          <a:p>
            <a:pPr marL="457200" lvl="1" indent="0" algn="just">
              <a:buNone/>
            </a:pPr>
            <a:endParaRPr lang="sr-Cyrl-RS" sz="2900" dirty="0">
              <a:cs typeface="Calibri Light" panose="020F0302020204030204" charset="0"/>
            </a:endParaRPr>
          </a:p>
          <a:p>
            <a:pPr algn="just"/>
            <a:r>
              <a:rPr lang="sr-Cyrl-RS" sz="3800" dirty="0">
                <a:cs typeface="Calibri Light" panose="020F0302020204030204" charset="0"/>
              </a:rPr>
              <a:t>2023. године донет је Правилник о мерилима за утврђивање средстава за остваривање програма предшколског васпитања и образовања у предшколској установи и извршене допуне Правилника о ближим условима за оснивање, почетак рада и обављање делатности предшколске установе у циљу ближег уређивања ангажавања педагошких асистената у предшколским установама.</a:t>
            </a:r>
            <a:endParaRPr lang="en-US" sz="3800" dirty="0">
              <a:cs typeface="Calibri Light" panose="020F030202020403020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45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45305" cy="1130188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/>
              <a:t/>
            </a:r>
            <a:br>
              <a:rPr lang="sr-Cyrl-RS" sz="2400" dirty="0"/>
            </a:br>
            <a:r>
              <a:rPr lang="sr-Cyrl-RS" sz="3600" b="1" dirty="0" smtClean="0">
                <a:latin typeface="+mn-lt"/>
              </a:rPr>
              <a:t>Предстоје </a:t>
            </a:r>
            <a:r>
              <a:rPr lang="sr-Cyrl-RS" sz="3600" b="1" dirty="0">
                <a:latin typeface="+mn-lt"/>
              </a:rPr>
              <a:t>активности у вези са израдом подзаконских </a:t>
            </a:r>
            <a:r>
              <a:rPr lang="sr-Cyrl-RS" sz="3600" b="1" dirty="0" smtClean="0">
                <a:latin typeface="+mn-lt"/>
              </a:rPr>
              <a:t>аката</a:t>
            </a:r>
            <a:br>
              <a:rPr lang="sr-Cyrl-RS" sz="3600" b="1" dirty="0" smtClean="0">
                <a:latin typeface="+mn-lt"/>
              </a:rPr>
            </a:br>
            <a:r>
              <a:rPr lang="sr-Cyrl-RS" sz="3600" b="1" dirty="0" smtClean="0">
                <a:latin typeface="+mn-lt"/>
              </a:rPr>
              <a:t>којима </a:t>
            </a:r>
            <a:r>
              <a:rPr lang="sr-Cyrl-RS" sz="3600" b="1" dirty="0">
                <a:latin typeface="+mn-lt"/>
              </a:rPr>
              <a:t>се уређују:</a:t>
            </a:r>
            <a:br>
              <a:rPr lang="sr-Cyrl-RS" sz="3600" b="1" dirty="0">
                <a:latin typeface="+mn-lt"/>
              </a:rPr>
            </a:br>
            <a:r>
              <a:rPr lang="sr-Cyrl-RS" sz="3600" dirty="0">
                <a:latin typeface="+mn-lt"/>
              </a:rPr>
              <a:t/>
            </a:r>
            <a:br>
              <a:rPr lang="sr-Cyrl-RS" sz="3600" dirty="0">
                <a:latin typeface="+mn-lt"/>
              </a:rPr>
            </a:br>
            <a:endParaRPr lang="en-US" sz="27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633" y="2137893"/>
            <a:ext cx="10920167" cy="4039070"/>
          </a:xfrm>
          <a:noFill/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sr-Cyrl-RS" dirty="0" smtClean="0"/>
              <a:t>дозвола </a:t>
            </a:r>
            <a:r>
              <a:rPr lang="sr-Cyrl-RS" dirty="0"/>
              <a:t>за рад наставника, васпитача и стручних сарадника, </a:t>
            </a:r>
            <a:r>
              <a:rPr lang="sr-Cyrl-RS" dirty="0" smtClean="0"/>
              <a:t>у циљу усклађивања полагања испита за лиценцу са захтевима програмске концепције (ЗУОВ);</a:t>
            </a:r>
          </a:p>
          <a:p>
            <a:pPr algn="just">
              <a:buFontTx/>
              <a:buChar char="-"/>
            </a:pPr>
            <a:r>
              <a:rPr lang="sr-Cyrl-RS" dirty="0" smtClean="0"/>
              <a:t>степен </a:t>
            </a:r>
            <a:r>
              <a:rPr lang="sr-Cyrl-RS" dirty="0"/>
              <a:t>и врста образовања </a:t>
            </a:r>
            <a:r>
              <a:rPr lang="sr-Cyrl-RS" dirty="0" smtClean="0"/>
              <a:t>васпитача и </a:t>
            </a:r>
            <a:r>
              <a:rPr lang="sr-Cyrl-RS" dirty="0"/>
              <a:t>стручних </a:t>
            </a:r>
            <a:r>
              <a:rPr lang="sr-Cyrl-RS" dirty="0" smtClean="0"/>
              <a:t>сарадника у предшколској установи (ЗУОВ);</a:t>
            </a:r>
          </a:p>
          <a:p>
            <a:pPr algn="just">
              <a:buFontTx/>
              <a:buChar char="-"/>
            </a:pPr>
            <a:r>
              <a:rPr lang="sr-Cyrl-RS" dirty="0"/>
              <a:t>ближи услови о начину остваривања програма васпитно-образовног рада у одговарајућим здравственим установама (на снази је Правилник  о посебном програму остваривања васпитно-образовног рада у одговарајућим здравственим </a:t>
            </a:r>
            <a:r>
              <a:rPr lang="sr-Cyrl-RS" dirty="0" smtClean="0"/>
              <a:t>установама).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79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55964"/>
            <a:ext cx="11105561" cy="1325563"/>
          </a:xfrm>
        </p:spPr>
        <p:txBody>
          <a:bodyPr>
            <a:normAutofit/>
          </a:bodyPr>
          <a:lstStyle/>
          <a:p>
            <a:r>
              <a:rPr lang="sr-Cyrl-RS" sz="3200" dirty="0">
                <a:latin typeface="+mn-lt"/>
                <a:sym typeface="Arial" panose="020B0604020202020204" pitchFamily="34" charset="0"/>
              </a:rPr>
              <a:t>Пројекат:</a:t>
            </a:r>
            <a:r>
              <a:rPr lang="sr-Latn-RS" sz="3200" dirty="0">
                <a:latin typeface="+mn-lt"/>
                <a:sym typeface="Arial" panose="020B0604020202020204" pitchFamily="34" charset="0"/>
              </a:rPr>
              <a:t> </a:t>
            </a:r>
            <a:r>
              <a:rPr lang="ru-RU" sz="3200" dirty="0" smtClean="0">
                <a:latin typeface="+mn-lt"/>
                <a:sym typeface="Arial" panose="020B0604020202020204" pitchFamily="34" charset="0"/>
              </a:rPr>
              <a:t>Инклузивно </a:t>
            </a:r>
            <a:r>
              <a:rPr lang="ru-RU" sz="3200" dirty="0">
                <a:latin typeface="+mn-lt"/>
                <a:sym typeface="Arial" panose="020B0604020202020204" pitchFamily="34" charset="0"/>
              </a:rPr>
              <a:t>предшколско васпитање и образовање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499" y="1043200"/>
            <a:ext cx="5633301" cy="518791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sr-Cyrl-RS" sz="3400" dirty="0"/>
              <a:t>Трајање пројекта</a:t>
            </a:r>
            <a:r>
              <a:rPr lang="sr-Latn-RS" sz="3400" dirty="0"/>
              <a:t>: 201</a:t>
            </a:r>
            <a:r>
              <a:rPr lang="sr-Cyrl-RS" sz="3400" dirty="0"/>
              <a:t>8 </a:t>
            </a:r>
            <a:r>
              <a:rPr lang="sr-Latn-RS" sz="3400" dirty="0"/>
              <a:t>-</a:t>
            </a:r>
            <a:r>
              <a:rPr lang="sr-Cyrl-BA" sz="3400" dirty="0"/>
              <a:t> </a:t>
            </a:r>
            <a:r>
              <a:rPr lang="sr-Latn-RS" sz="3400" dirty="0"/>
              <a:t>2024</a:t>
            </a:r>
            <a:r>
              <a:rPr lang="sr-Cyrl-RS" sz="3400" dirty="0"/>
              <a:t>.</a:t>
            </a:r>
            <a:endParaRPr lang="sr-Latn-RS" sz="3400" dirty="0"/>
          </a:p>
          <a:p>
            <a:pPr lvl="0"/>
            <a:r>
              <a:rPr lang="ru-RU" sz="3400" dirty="0"/>
              <a:t>Зајам Светске банке</a:t>
            </a:r>
            <a:r>
              <a:rPr lang="sr-Cyrl-RS" sz="3400" dirty="0"/>
              <a:t>: </a:t>
            </a:r>
            <a:r>
              <a:rPr lang="sr-Latn-RS" sz="3400" dirty="0"/>
              <a:t>47 </a:t>
            </a:r>
            <a:r>
              <a:rPr lang="sr-Cyrl-RS" sz="3400" dirty="0"/>
              <a:t>милиона </a:t>
            </a:r>
            <a:r>
              <a:rPr lang="sr-Cyrl-RS" sz="3400" dirty="0" smtClean="0"/>
              <a:t>евра</a:t>
            </a:r>
            <a:endParaRPr lang="ru-RU" sz="3400" dirty="0"/>
          </a:p>
          <a:p>
            <a:pPr marL="0" indent="0">
              <a:buNone/>
            </a:pPr>
            <a:endParaRPr lang="ru-RU" sz="3400" b="1" dirty="0"/>
          </a:p>
          <a:p>
            <a:pPr marL="0" indent="0">
              <a:buNone/>
            </a:pPr>
            <a:r>
              <a:rPr lang="ru-RU" sz="3400" b="1" dirty="0"/>
              <a:t>ОПШТИ ЦИЉ ПРОЈЕКТА: </a:t>
            </a:r>
          </a:p>
          <a:p>
            <a:pPr marL="0" indent="0">
              <a:buNone/>
            </a:pPr>
            <a:r>
              <a:rPr lang="ru-RU" sz="3400" dirty="0"/>
              <a:t>Унапређивање доступности, квалитета и праведности предшколског васпитања и образовања, нарочито за децу из осетљивих друштвених група</a:t>
            </a:r>
            <a:endParaRPr lang="sr-Cyrl-RS" sz="3400" dirty="0"/>
          </a:p>
          <a:p>
            <a:pPr marL="0" lvl="0" indent="0">
              <a:buNone/>
            </a:pPr>
            <a:r>
              <a:rPr lang="sr-Cyrl-BA" altLang="sr-Cyrl-RS" sz="3400" dirty="0"/>
              <a:t>	</a:t>
            </a:r>
            <a:endParaRPr lang="sr-Latn-RS" sz="3400" dirty="0"/>
          </a:p>
          <a:p>
            <a:pPr lvl="0"/>
            <a:endParaRPr lang="ru-RU" sz="3400" dirty="0"/>
          </a:p>
          <a:p>
            <a:pPr lvl="0"/>
            <a:r>
              <a:rPr lang="sr-Cyrl-CS" sz="4000" dirty="0"/>
              <a:t>→ информације о пројекту:  </a:t>
            </a:r>
            <a:r>
              <a:rPr lang="sr-Cyrl-CS" sz="4000" dirty="0">
                <a:hlinkClick r:id="rId2"/>
              </a:rPr>
              <a:t>www.mpn.gov.rs/projekat-ecec-early-childhood-education-and-care-inkluzivno-predskolsko-vaspitanje-i-obrazovanje/</a:t>
            </a:r>
            <a:endParaRPr lang="en-US" sz="4000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68823" y="733929"/>
            <a:ext cx="579748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компонента 2: </a:t>
            </a:r>
            <a:r>
              <a:rPr lang="ru-RU" alt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унапређење квалитета предшколског васпитања и образовања</a:t>
            </a:r>
          </a:p>
          <a:p>
            <a:endParaRPr lang="ru-RU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  <a:ea typeface="Cambria" panose="02040503050406030204" pitchFamily="18" charset="0"/>
              </a:rPr>
              <a:t>Пројектне активности усмерене на: </a:t>
            </a:r>
          </a:p>
          <a:p>
            <a:pPr algn="just"/>
            <a:endParaRPr lang="ru-RU" sz="2400" dirty="0">
              <a:solidFill>
                <a:schemeClr val="bg1"/>
              </a:solidFill>
              <a:ea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  <a:ea typeface="Cambria" panose="02040503050406030204" pitchFamily="18" charset="0"/>
              </a:rPr>
              <a:t>пружање подршке квалитетном увођењу и примени нових Основа програма предшколског васпитања и образовања;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  <a:ea typeface="Cambria" panose="02040503050406030204" pitchFamily="18" charset="0"/>
              </a:rPr>
              <a:t>унапређивање иницијалног образовања и професионалног развоја запослених у ПВО;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bg1"/>
                </a:solidFill>
                <a:ea typeface="Cambria" panose="02040503050406030204" pitchFamily="18" charset="0"/>
              </a:rPr>
              <a:t>унапређивање система вредновања квалитета предшколског васпитања и образовања (спољашње вредновање и самовредновање)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02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3543</TotalTime>
  <Words>2821</Words>
  <Application>Microsoft Office PowerPoint</Application>
  <PresentationFormat>Widescreen</PresentationFormat>
  <Paragraphs>151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Times New Roman</vt:lpstr>
      <vt:lpstr>Wingdings</vt:lpstr>
      <vt:lpstr>Office Theme</vt:lpstr>
      <vt:lpstr> Пeти окружни стручни сусрети „ВАСПИТАЧИ-ВАСПИТАЧИМА"  Регионални центар за професионални развој запослених у образовању, Смедерево         ПОДРШКА УНАПРЕЂИВАЊУ КВАЛИТЕТА ПРЕДШКОЛСКОГ ВАСПИТАЊА И ОБРАЗОВАЊА              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Активности у домену унапређивања легислативног оквира</vt:lpstr>
      <vt:lpstr>  Предстоје активности у вези са израдом подзаконских аката којима се уређују:  </vt:lpstr>
      <vt:lpstr>Пројекат: Инклузивно предшколско васпитање и образовање</vt:lpstr>
      <vt:lpstr>Програм подршке јачању капацитета предшколских установа за примену нових Основа програма - кључни резултати:</vt:lpstr>
      <vt:lpstr>Програм подршке јачању капацитета предшколских установа за примену нових Основа програма - кључни резултати:</vt:lpstr>
      <vt:lpstr>Додатно опремање ПУ намештајем и ИКТ опремом - 107 ПУ (вредност око милион евра) и додатно опремање вртића-центара кластера у 5 ПУ (вредност: око 270 000 ЕУРА) </vt:lpstr>
      <vt:lpstr>Унапређивање иницијалног образовања васпитача - кључни резултати: </vt:lpstr>
      <vt:lpstr>Унапређивање стручног усавршавања и професионалног развоја запослених у ПВО - кључни резултати: </vt:lpstr>
      <vt:lpstr>  Унапређивање система вредновања квалитета предшколског васпитања и образовања - кључни резултати:  </vt:lpstr>
      <vt:lpstr>PowerPoint Presentation</vt:lpstr>
      <vt:lpstr>Запажања на основу мониторинга процеса пружања подршке</vt:lpstr>
      <vt:lpstr>Запажања на основу мониторинга процеса пружања подршке</vt:lpstr>
      <vt:lpstr>Унапређивање система вредновања квалитета предшколског васпитања и образовања</vt:lpstr>
      <vt:lpstr>Унапређивање система вредновања квалитета предшколског васпитања и образовања</vt:lpstr>
      <vt:lpstr>Формативна евалуација кључних области политике предшколског васпитања и образовања у Србији (2012–2022)</vt:lpstr>
      <vt:lpstr>Формативна евалуација кључних области политике предшколског васпитања и образовања у Србији (2012–2022)</vt:lpstr>
      <vt:lpstr>PowerPoint Presentation</vt:lpstr>
      <vt:lpstr>PowerPoint Presentation</vt:lpstr>
      <vt:lpstr>   Хвала на пажњи!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Jelena Dakic</dc:creator>
  <cp:lastModifiedBy>Inspektor</cp:lastModifiedBy>
  <cp:revision>481</cp:revision>
  <cp:lastPrinted>2021-03-31T07:26:13Z</cp:lastPrinted>
  <dcterms:created xsi:type="dcterms:W3CDTF">2020-12-21T15:55:22Z</dcterms:created>
  <dcterms:modified xsi:type="dcterms:W3CDTF">2024-02-24T07:21:49Z</dcterms:modified>
</cp:coreProperties>
</file>