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6" r:id="rId5"/>
    <p:sldId id="268" r:id="rId6"/>
    <p:sldId id="267" r:id="rId7"/>
    <p:sldId id="274" r:id="rId8"/>
    <p:sldId id="275" r:id="rId9"/>
    <p:sldId id="276" r:id="rId10"/>
    <p:sldId id="277" r:id="rId11"/>
    <p:sldId id="280" r:id="rId12"/>
    <p:sldId id="281" r:id="rId13"/>
    <p:sldId id="272" r:id="rId14"/>
    <p:sldId id="273" r:id="rId15"/>
    <p:sldId id="271" r:id="rId16"/>
    <p:sldId id="278" r:id="rId17"/>
    <p:sldId id="282" r:id="rId18"/>
    <p:sldId id="279" r:id="rId19"/>
    <p:sldId id="265" r:id="rId20"/>
    <p:sldId id="283" r:id="rId21"/>
    <p:sldId id="263" r:id="rId22"/>
    <p:sldId id="26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811E-F456-4DFB-A619-72A88BFFEFF8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CDB7-E87E-463A-9BC7-D8954C69B9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UNAPREĐIVANJE KOMPETENCIJA VASPITAČA ZA PREPOZNAVANJE I PODSTICANJE KREATIVNOSTI I DAROVITOSTI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136904" cy="2088232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/>
              <a:t>d</a:t>
            </a:r>
            <a:r>
              <a:rPr lang="sr-Latn-RS" dirty="0" smtClean="0"/>
              <a:t>r </a:t>
            </a:r>
            <a:r>
              <a:rPr lang="en-GB" dirty="0" err="1" smtClean="0"/>
              <a:t>Lada</a:t>
            </a:r>
            <a:r>
              <a:rPr lang="sr-Latn-RS" dirty="0" smtClean="0"/>
              <a:t> Marinković</a:t>
            </a:r>
          </a:p>
          <a:p>
            <a:r>
              <a:rPr lang="sr-Latn-RS" dirty="0" smtClean="0"/>
              <a:t>lada.marinkovic@gmail.com</a:t>
            </a:r>
          </a:p>
          <a:p>
            <a:r>
              <a:rPr lang="sr-Latn-RS" dirty="0" smtClean="0"/>
              <a:t>Visoka škola strukovnih studija za obrazovanje vaspitača N</a:t>
            </a:r>
            <a:r>
              <a:rPr lang="en-GB" dirty="0" smtClean="0"/>
              <a:t>o</a:t>
            </a:r>
            <a:r>
              <a:rPr lang="sr-Latn-RS" dirty="0" smtClean="0"/>
              <a:t>vi Sad</a:t>
            </a:r>
          </a:p>
          <a:p>
            <a:r>
              <a:rPr lang="en-GB" dirty="0" err="1" smtClean="0"/>
              <a:t>Smederevo</a:t>
            </a:r>
            <a:r>
              <a:rPr lang="en-GB" dirty="0" smtClean="0"/>
              <a:t>, 24.02. 2024.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kreativnosti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Situaciona</a:t>
            </a:r>
            <a:r>
              <a:rPr lang="en-GB" dirty="0" smtClean="0"/>
              <a:t> </a:t>
            </a:r>
            <a:r>
              <a:rPr lang="en-GB" dirty="0" err="1" smtClean="0"/>
              <a:t>kreativnost</a:t>
            </a:r>
            <a:endParaRPr lang="en-GB" dirty="0" smtClean="0"/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Model </a:t>
            </a:r>
            <a:r>
              <a:rPr lang="en-GB" dirty="0" err="1" smtClean="0"/>
              <a:t>četiri</a:t>
            </a:r>
            <a:r>
              <a:rPr lang="en-GB" dirty="0" smtClean="0"/>
              <a:t> “c” </a:t>
            </a:r>
            <a:r>
              <a:rPr lang="en-GB" sz="2000" dirty="0" smtClean="0"/>
              <a:t>(Kaufman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Begheto</a:t>
            </a:r>
            <a:r>
              <a:rPr lang="en-GB" sz="2000" dirty="0" smtClean="0"/>
              <a:t>, 2009)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Mini c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err="1" smtClean="0"/>
              <a:t>Malo</a:t>
            </a:r>
            <a:r>
              <a:rPr lang="en-GB" sz="2800" dirty="0" smtClean="0"/>
              <a:t> c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Proc c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Big c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Kriterijumi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procenu</a:t>
            </a:r>
            <a:r>
              <a:rPr lang="en-GB" dirty="0" smtClean="0"/>
              <a:t> </a:t>
            </a:r>
            <a:r>
              <a:rPr lang="en-GB" dirty="0" err="1" smtClean="0"/>
              <a:t>kreativnosti</a:t>
            </a:r>
            <a:r>
              <a:rPr lang="en-GB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err="1" smtClean="0">
                <a:solidFill>
                  <a:srgbClr val="FF0000"/>
                </a:solidFill>
              </a:rPr>
              <a:t>Fluentnost</a:t>
            </a:r>
            <a:r>
              <a:rPr lang="en-GB" sz="3600" dirty="0" smtClean="0"/>
              <a:t> (</a:t>
            </a:r>
            <a:r>
              <a:rPr lang="en-GB" sz="3600" dirty="0" err="1" smtClean="0"/>
              <a:t>velika</a:t>
            </a:r>
            <a:r>
              <a:rPr lang="en-GB" sz="3600" dirty="0" smtClean="0"/>
              <a:t> </a:t>
            </a:r>
            <a:r>
              <a:rPr lang="en-GB" sz="3600" dirty="0" err="1" smtClean="0"/>
              <a:t>produkcija</a:t>
            </a:r>
            <a:r>
              <a:rPr lang="en-GB" sz="3600" dirty="0" smtClean="0"/>
              <a:t> </a:t>
            </a:r>
            <a:r>
              <a:rPr lang="en-GB" sz="3600" dirty="0" err="1" smtClean="0"/>
              <a:t>ideja</a:t>
            </a:r>
            <a:r>
              <a:rPr lang="en-GB" sz="3600" dirty="0" smtClean="0"/>
              <a:t>)</a:t>
            </a:r>
          </a:p>
          <a:p>
            <a:r>
              <a:rPr lang="en-GB" sz="3600" dirty="0" err="1" smtClean="0">
                <a:solidFill>
                  <a:srgbClr val="FFC000"/>
                </a:solidFill>
              </a:rPr>
              <a:t>Originalnost</a:t>
            </a:r>
            <a:r>
              <a:rPr lang="en-GB" sz="3600" dirty="0" smtClean="0">
                <a:solidFill>
                  <a:srgbClr val="FFC000"/>
                </a:solidFill>
              </a:rPr>
              <a:t> </a:t>
            </a:r>
            <a:r>
              <a:rPr lang="en-GB" sz="3600" dirty="0" smtClean="0"/>
              <a:t>(</a:t>
            </a:r>
            <a:r>
              <a:rPr lang="en-GB" sz="3600" dirty="0" err="1" smtClean="0"/>
              <a:t>retkost</a:t>
            </a:r>
            <a:r>
              <a:rPr lang="en-GB" sz="3600" dirty="0" smtClean="0"/>
              <a:t> u </a:t>
            </a:r>
            <a:r>
              <a:rPr lang="en-GB" sz="3600" dirty="0" err="1" smtClean="0"/>
              <a:t>populaciji</a:t>
            </a:r>
            <a:r>
              <a:rPr lang="en-GB" sz="3600" dirty="0" smtClean="0"/>
              <a:t>)</a:t>
            </a:r>
          </a:p>
          <a:p>
            <a:r>
              <a:rPr lang="en-GB" sz="3600" dirty="0" err="1" smtClean="0">
                <a:solidFill>
                  <a:srgbClr val="92D050"/>
                </a:solidFill>
              </a:rPr>
              <a:t>Relevantnost</a:t>
            </a:r>
            <a:r>
              <a:rPr lang="en-GB" sz="3600" dirty="0" smtClean="0"/>
              <a:t> (</a:t>
            </a:r>
            <a:r>
              <a:rPr lang="en-GB" sz="3600" dirty="0" err="1" smtClean="0"/>
              <a:t>smislenost</a:t>
            </a:r>
            <a:r>
              <a:rPr lang="en-GB" sz="3600" dirty="0"/>
              <a:t>)</a:t>
            </a:r>
            <a:endParaRPr lang="en-GB" sz="3600" dirty="0" smtClean="0"/>
          </a:p>
          <a:p>
            <a:r>
              <a:rPr lang="en-GB" sz="3600" dirty="0" err="1" smtClean="0">
                <a:solidFill>
                  <a:srgbClr val="00B0F0"/>
                </a:solidFill>
              </a:rPr>
              <a:t>Fleksibilnost</a:t>
            </a:r>
            <a:r>
              <a:rPr lang="en-GB" sz="3600" dirty="0" smtClean="0">
                <a:solidFill>
                  <a:srgbClr val="00B0F0"/>
                </a:solidFill>
              </a:rPr>
              <a:t> </a:t>
            </a:r>
            <a:r>
              <a:rPr lang="en-GB" sz="3600" dirty="0" smtClean="0"/>
              <a:t> (</a:t>
            </a:r>
            <a:r>
              <a:rPr lang="en-GB" sz="3600" dirty="0" err="1" smtClean="0"/>
              <a:t>sposobnost</a:t>
            </a:r>
            <a:r>
              <a:rPr lang="en-GB" sz="3600" dirty="0" smtClean="0"/>
              <a:t> </a:t>
            </a:r>
            <a:r>
              <a:rPr lang="en-GB" sz="3600" dirty="0" err="1" smtClean="0"/>
              <a:t>da</a:t>
            </a:r>
            <a:r>
              <a:rPr lang="en-GB" sz="3600" dirty="0" smtClean="0"/>
              <a:t> se </a:t>
            </a:r>
            <a:r>
              <a:rPr lang="en-GB" sz="3600" dirty="0" err="1" smtClean="0"/>
              <a:t>promeni</a:t>
            </a:r>
            <a:r>
              <a:rPr lang="en-GB" sz="3600" dirty="0" smtClean="0"/>
              <a:t> </a:t>
            </a:r>
            <a:r>
              <a:rPr lang="en-GB" sz="3600" dirty="0" err="1" smtClean="0"/>
              <a:t>direkcija</a:t>
            </a:r>
            <a:r>
              <a:rPr lang="en-GB" sz="3600" dirty="0" smtClean="0"/>
              <a:t> u </a:t>
            </a:r>
            <a:r>
              <a:rPr lang="en-GB" sz="3600" dirty="0" err="1" smtClean="0"/>
              <a:t>mišljenju</a:t>
            </a:r>
            <a:r>
              <a:rPr lang="en-GB" sz="3600" dirty="0" smtClean="0"/>
              <a:t>)</a:t>
            </a:r>
          </a:p>
          <a:p>
            <a:r>
              <a:rPr lang="en-GB" sz="3600" dirty="0" err="1" smtClean="0">
                <a:solidFill>
                  <a:srgbClr val="7030A0"/>
                </a:solidFill>
              </a:rPr>
              <a:t>Elaboracija</a:t>
            </a:r>
            <a:r>
              <a:rPr lang="en-GB" sz="3600" dirty="0" smtClean="0"/>
              <a:t> (</a:t>
            </a:r>
            <a:r>
              <a:rPr lang="en-GB" sz="3600" dirty="0" err="1" smtClean="0"/>
              <a:t>dovršenost</a:t>
            </a:r>
            <a:r>
              <a:rPr lang="en-GB" sz="3600" dirty="0" smtClean="0"/>
              <a:t> </a:t>
            </a:r>
            <a:r>
              <a:rPr lang="en-GB" dirty="0" err="1" smtClean="0"/>
              <a:t>produkta</a:t>
            </a:r>
            <a:r>
              <a:rPr lang="en-GB" dirty="0" smtClean="0"/>
              <a:t>, </a:t>
            </a:r>
            <a:r>
              <a:rPr lang="en-GB" dirty="0" err="1" smtClean="0"/>
              <a:t>ideje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Relevantnost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CFEC0-62D8-498B-972C-C9365E40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AFC279-301A-4813-BD33-B0287BEA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749" y="1825625"/>
            <a:ext cx="5460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4844C-E079-4474-BF8C-4B657220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E83140-3B51-4805-A0A1-B8F34E4F63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4208" y="936978"/>
            <a:ext cx="4286250" cy="518283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4F61470-FD73-42AB-90AC-62342150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0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759B6-9CCE-4D05-B3BC-A3AE5E3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42BAB88-A08C-447C-A59A-E3E772516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867" y="1690688"/>
            <a:ext cx="4827852" cy="41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8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Kreativnost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divergentno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konvergentno</a:t>
            </a:r>
            <a:r>
              <a:rPr lang="en-GB" dirty="0" smtClean="0"/>
              <a:t> </a:t>
            </a:r>
            <a:r>
              <a:rPr lang="en-GB" dirty="0" err="1" smtClean="0"/>
              <a:t>mišljenje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902" t="24576" r="12412" b="8852"/>
          <a:stretch>
            <a:fillRect/>
          </a:stretch>
        </p:blipFill>
        <p:spPr bwMode="auto">
          <a:xfrm>
            <a:off x="457200" y="2400903"/>
            <a:ext cx="4038600" cy="29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825" t="27755" r="14509" b="8869"/>
          <a:stretch>
            <a:fillRect/>
          </a:stretch>
        </p:blipFill>
        <p:spPr bwMode="auto">
          <a:xfrm>
            <a:off x="4648200" y="2470565"/>
            <a:ext cx="4038600" cy="27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Učimo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iskustva</a:t>
            </a:r>
            <a:r>
              <a:rPr lang="en-GB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 </a:t>
            </a:r>
            <a:r>
              <a:rPr lang="en-GB" dirty="0" err="1" smtClean="0"/>
              <a:t>naredna</a:t>
            </a:r>
            <a:r>
              <a:rPr lang="en-GB" dirty="0" smtClean="0"/>
              <a:t> 3 </a:t>
            </a:r>
            <a:r>
              <a:rPr lang="en-GB" dirty="0" err="1" smtClean="0"/>
              <a:t>minuta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originalnih</a:t>
            </a:r>
            <a:r>
              <a:rPr lang="en-GB" dirty="0" smtClean="0"/>
              <a:t> </a:t>
            </a:r>
            <a:r>
              <a:rPr lang="en-GB" dirty="0" err="1" smtClean="0"/>
              <a:t>crteža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u </a:t>
            </a:r>
            <a:r>
              <a:rPr lang="en-GB" dirty="0" err="1" smtClean="0"/>
              <a:t>osnovi</a:t>
            </a:r>
            <a:r>
              <a:rPr lang="en-GB" dirty="0" smtClean="0"/>
              <a:t> </a:t>
            </a:r>
            <a:r>
              <a:rPr lang="en-GB" dirty="0" err="1" smtClean="0"/>
              <a:t>sadrže</a:t>
            </a:r>
            <a:r>
              <a:rPr lang="en-GB" dirty="0" smtClean="0"/>
              <a:t> </a:t>
            </a:r>
            <a:r>
              <a:rPr lang="en-GB" dirty="0" err="1" smtClean="0"/>
              <a:t>ovaj</a:t>
            </a:r>
            <a:r>
              <a:rPr lang="en-GB" dirty="0" smtClean="0"/>
              <a:t> </a:t>
            </a:r>
            <a:r>
              <a:rPr lang="en-GB" dirty="0" err="1" smtClean="0"/>
              <a:t>oblik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Trudite</a:t>
            </a:r>
            <a:r>
              <a:rPr lang="en-GB" dirty="0" smtClean="0"/>
              <a:t> se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nacrtate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, </a:t>
            </a:r>
            <a:r>
              <a:rPr lang="en-GB" dirty="0" err="1" smtClean="0"/>
              <a:t>originalnih</a:t>
            </a:r>
            <a:r>
              <a:rPr lang="en-GB" dirty="0" smtClean="0"/>
              <a:t> </a:t>
            </a:r>
            <a:r>
              <a:rPr lang="en-GB" dirty="0" err="1" smtClean="0"/>
              <a:t>crteža</a:t>
            </a:r>
            <a:r>
              <a:rPr lang="en-GB" dirty="0" smtClean="0"/>
              <a:t> </a:t>
            </a:r>
            <a:r>
              <a:rPr lang="en-GB" dirty="0" err="1" smtClean="0"/>
              <a:t>drugačijih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ostalih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drugačijih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onoga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bi </a:t>
            </a:r>
            <a:r>
              <a:rPr lang="en-GB" dirty="0" err="1" smtClean="0"/>
              <a:t>drugi</a:t>
            </a:r>
            <a:r>
              <a:rPr lang="en-GB" dirty="0" smtClean="0"/>
              <a:t> </a:t>
            </a:r>
            <a:r>
              <a:rPr lang="en-GB" dirty="0" err="1" smtClean="0"/>
              <a:t>nacrtali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1" t="30861" r="7064" b="27773"/>
          <a:stretch>
            <a:fillRect/>
          </a:stretch>
        </p:blipFill>
        <p:spPr bwMode="auto">
          <a:xfrm>
            <a:off x="1115616" y="1772816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Instrument NS-D1.0/2019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800" dirty="0" smtClean="0"/>
              <a:t>http://www.vaspitacns.edu.rs/obavestenja/Potencijalna%20darovitost%20-%20monografska%20publikacija.pdf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6203" r="41063" b="15719"/>
          <a:stretch>
            <a:fillRect/>
          </a:stretch>
        </p:blipFill>
        <p:spPr bwMode="auto">
          <a:xfrm>
            <a:off x="323528" y="1484784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53" t="24497" r="36582" b="19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844" t="29270" r="22270" b="10272"/>
          <a:stretch>
            <a:fillRect/>
          </a:stretch>
        </p:blipFill>
        <p:spPr bwMode="auto">
          <a:xfrm>
            <a:off x="467544" y="0"/>
            <a:ext cx="799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Vesna\Downloads\Gifted 5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4104456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Project 2020-1-RS01-KA201-065438</a:t>
            </a:r>
            <a:r>
              <a:rPr lang="en-GB" dirty="0"/>
              <a:t> </a:t>
            </a:r>
            <a:endParaRPr lang="sr-Latn-RS" dirty="0" smtClean="0"/>
          </a:p>
          <a:p>
            <a:r>
              <a:rPr lang="sr-Latn-RS" dirty="0" smtClean="0"/>
              <a:t>Udruženje vaspitača Vojvodine; Pedagoški fakultet Maribor, Slovenia; Udruga Klikeraj, Hrvatska 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8097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Detaljnije</a:t>
            </a:r>
            <a:r>
              <a:rPr lang="en-GB" dirty="0" smtClean="0"/>
              <a:t> </a:t>
            </a:r>
            <a:r>
              <a:rPr lang="en-GB" dirty="0" err="1" smtClean="0"/>
              <a:t>informacije</a:t>
            </a:r>
            <a:r>
              <a:rPr lang="en-GB" dirty="0" smtClean="0"/>
              <a:t> o </a:t>
            </a:r>
            <a:r>
              <a:rPr lang="en-GB" dirty="0" err="1" smtClean="0"/>
              <a:t>instrumentu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http://uvv.rs/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971600" y="1628800"/>
          <a:ext cx="7416823" cy="4680520"/>
        </p:xfrm>
        <a:graphic>
          <a:graphicData uri="http://schemas.openxmlformats.org/presentationml/2006/ole">
            <p:oleObj spid="_x0000_s1026" name="Acrobat Document" r:id="rId3" imgW="11232360" imgH="7911360" progId="Acrobat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intervju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268761"/>
          <a:ext cx="8064895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49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OBLAST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VASPITAČI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RODITELJI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VRŠNJACI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UKUPNO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49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IGRA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49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UČENJE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49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ODNOSI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49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30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 </a:t>
            </a:r>
            <a:r>
              <a:rPr lang="en-GB" dirty="0" err="1" smtClean="0"/>
              <a:t>igri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err="1" smtClean="0">
                <a:solidFill>
                  <a:srgbClr val="7030A0"/>
                </a:solidFill>
              </a:rPr>
              <a:t>Pitanja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za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vaspitače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roditelje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Kako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vi-VN" dirty="0" smtClean="0">
                <a:solidFill>
                  <a:srgbClr val="7030A0"/>
                </a:solidFill>
              </a:rPr>
              <a:t>dete prerađuje događaje i koristi predmete u igri?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vi-VN" dirty="0" smtClean="0">
                <a:solidFill>
                  <a:srgbClr val="7030A0"/>
                </a:solidFill>
              </a:rPr>
              <a:t>Kako simboliše sopstveno iskustvo u igri na različite načine (prerušavanje, pretvaranje, crtanje, izrađuje modele, koristi kreativan pokret i govor)? 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vi-VN" dirty="0" smtClean="0">
                <a:solidFill>
                  <a:srgbClr val="7030A0"/>
                </a:solidFill>
              </a:rPr>
              <a:t>Kako simbolima povezuje realne radnje, predmete i postupke?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pl-PL" dirty="0" smtClean="0">
                <a:solidFill>
                  <a:srgbClr val="7030A0"/>
                </a:solidFill>
              </a:rPr>
              <a:t>Koliko je istrajno u procesu rešavanja različitih problem situacija?</a:t>
            </a:r>
            <a:endParaRPr lang="en-GB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/>
            </a:r>
            <a:br>
              <a:rPr lang="en-GB" dirty="0" smtClean="0">
                <a:solidFill>
                  <a:srgbClr val="92D050"/>
                </a:solidFill>
              </a:rPr>
            </a:br>
            <a:r>
              <a:rPr lang="en-GB" dirty="0" err="1">
                <a:solidFill>
                  <a:srgbClr val="92D050"/>
                </a:solidFill>
              </a:rPr>
              <a:t>P</a:t>
            </a:r>
            <a:r>
              <a:rPr lang="en-GB" dirty="0" err="1" smtClean="0">
                <a:solidFill>
                  <a:srgbClr val="92D050"/>
                </a:solidFill>
              </a:rPr>
              <a:t>itanja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za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vršnjake</a:t>
            </a:r>
            <a:r>
              <a:rPr lang="en-GB" dirty="0" smtClean="0">
                <a:solidFill>
                  <a:srgbClr val="92D050"/>
                </a:solidFill>
              </a:rPr>
              <a:t/>
            </a:r>
            <a:br>
              <a:rPr lang="en-GB" dirty="0" smtClean="0">
                <a:solidFill>
                  <a:srgbClr val="92D05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92D050"/>
              </a:solidFill>
            </a:endParaRPr>
          </a:p>
          <a:p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najviše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novih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ideja</a:t>
            </a:r>
            <a:r>
              <a:rPr lang="en-GB" dirty="0" smtClean="0">
                <a:solidFill>
                  <a:srgbClr val="92D050"/>
                </a:solidFill>
              </a:rPr>
              <a:t>? </a:t>
            </a:r>
            <a:endParaRPr lang="en-GB" dirty="0">
              <a:solidFill>
                <a:srgbClr val="92D050"/>
              </a:solidFill>
            </a:endParaRPr>
          </a:p>
          <a:p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postavlja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najviše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pitanja</a:t>
            </a:r>
            <a:r>
              <a:rPr lang="en-GB" dirty="0" smtClean="0">
                <a:solidFill>
                  <a:srgbClr val="92D050"/>
                </a:solidFill>
              </a:rPr>
              <a:t>? </a:t>
            </a:r>
            <a:endParaRPr lang="en-GB" dirty="0">
              <a:solidFill>
                <a:srgbClr val="92D050"/>
              </a:solidFill>
            </a:endParaRPr>
          </a:p>
          <a:p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od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drugara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ima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najzanimljivije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ideje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za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igru</a:t>
            </a:r>
            <a:r>
              <a:rPr lang="en-GB" dirty="0" smtClean="0">
                <a:solidFill>
                  <a:srgbClr val="92D050"/>
                </a:solidFill>
              </a:rPr>
              <a:t>?</a:t>
            </a:r>
            <a:endParaRPr lang="en-GB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Odnosi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Na </a:t>
            </a:r>
            <a:r>
              <a:rPr lang="en-GB" dirty="0" err="1" smtClean="0">
                <a:solidFill>
                  <a:srgbClr val="7030A0"/>
                </a:solidFill>
              </a:rPr>
              <a:t>koji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način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dete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najčešće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izražava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svoje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potrebe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osećanja</a:t>
            </a:r>
            <a:r>
              <a:rPr lang="en-GB" dirty="0" smtClean="0">
                <a:solidFill>
                  <a:srgbClr val="7030A0"/>
                </a:solidFill>
              </a:rPr>
              <a:t>? 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Da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li</a:t>
            </a:r>
            <a:r>
              <a:rPr lang="en-GB" dirty="0" smtClean="0">
                <a:solidFill>
                  <a:srgbClr val="7030A0"/>
                </a:solidFill>
              </a:rPr>
              <a:t> je </a:t>
            </a:r>
            <a:r>
              <a:rPr lang="en-GB" dirty="0" err="1" smtClean="0">
                <a:solidFill>
                  <a:srgbClr val="7030A0"/>
                </a:solidFill>
              </a:rPr>
              <a:t>taj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način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po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nečemu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specifičan</a:t>
            </a:r>
            <a:r>
              <a:rPr lang="en-GB" dirty="0" smtClean="0">
                <a:solidFill>
                  <a:srgbClr val="7030A0"/>
                </a:solidFill>
              </a:rPr>
              <a:t> u </a:t>
            </a:r>
            <a:r>
              <a:rPr lang="en-GB" dirty="0" err="1" smtClean="0">
                <a:solidFill>
                  <a:srgbClr val="7030A0"/>
                </a:solidFill>
              </a:rPr>
              <a:t>odnosu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drugu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decu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odrasle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osobe</a:t>
            </a:r>
            <a:r>
              <a:rPr lang="en-GB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Na </a:t>
            </a:r>
            <a:r>
              <a:rPr lang="en-GB" dirty="0" err="1" smtClean="0">
                <a:solidFill>
                  <a:srgbClr val="7030A0"/>
                </a:solidFill>
              </a:rPr>
              <a:t>koji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način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najčešće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izražava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svoje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potrebe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osećanja</a:t>
            </a:r>
            <a:r>
              <a:rPr lang="en-GB" dirty="0" smtClean="0">
                <a:solidFill>
                  <a:srgbClr val="7030A0"/>
                </a:solidFill>
              </a:rPr>
              <a:t>? </a:t>
            </a:r>
            <a:r>
              <a:rPr lang="en-GB" dirty="0" err="1" smtClean="0">
                <a:solidFill>
                  <a:srgbClr val="7030A0"/>
                </a:solidFill>
              </a:rPr>
              <a:t>Da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li</a:t>
            </a:r>
            <a:r>
              <a:rPr lang="en-GB" dirty="0" smtClean="0">
                <a:solidFill>
                  <a:srgbClr val="7030A0"/>
                </a:solidFill>
              </a:rPr>
              <a:t> je </a:t>
            </a:r>
            <a:r>
              <a:rPr lang="en-GB" dirty="0" err="1" smtClean="0">
                <a:solidFill>
                  <a:srgbClr val="7030A0"/>
                </a:solidFill>
              </a:rPr>
              <a:t>taj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način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po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nečemu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specifičan</a:t>
            </a:r>
            <a:r>
              <a:rPr lang="en-GB" dirty="0" smtClean="0">
                <a:solidFill>
                  <a:srgbClr val="7030A0"/>
                </a:solidFill>
              </a:rPr>
              <a:t> u </a:t>
            </a:r>
            <a:r>
              <a:rPr lang="en-GB" dirty="0" err="1" smtClean="0">
                <a:solidFill>
                  <a:srgbClr val="7030A0"/>
                </a:solidFill>
              </a:rPr>
              <a:t>odnosu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na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drugu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decu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odrasle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osobe</a:t>
            </a:r>
            <a:r>
              <a:rPr lang="en-GB" dirty="0" smtClean="0">
                <a:solidFill>
                  <a:srgbClr val="7030A0"/>
                </a:solidFill>
              </a:rPr>
              <a:t>?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najčešće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zna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napravi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najbolji</a:t>
            </a:r>
            <a:r>
              <a:rPr lang="en-GB" dirty="0" smtClean="0">
                <a:solidFill>
                  <a:srgbClr val="92D050"/>
                </a:solidFill>
              </a:rPr>
              <a:t> plan </a:t>
            </a:r>
            <a:r>
              <a:rPr lang="en-GB" dirty="0" err="1" smtClean="0">
                <a:solidFill>
                  <a:srgbClr val="92D050"/>
                </a:solidFill>
              </a:rPr>
              <a:t>za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nešto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što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treba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zajedno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radite</a:t>
            </a:r>
            <a:r>
              <a:rPr lang="en-GB" dirty="0" smtClean="0">
                <a:solidFill>
                  <a:srgbClr val="92D050"/>
                </a:solidFill>
              </a:rPr>
              <a:t>? </a:t>
            </a:r>
            <a:endParaRPr lang="en-GB" dirty="0">
              <a:solidFill>
                <a:srgbClr val="92D050"/>
              </a:solidFill>
            </a:endParaRPr>
          </a:p>
          <a:p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najbolje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ideje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sa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kojima</a:t>
            </a:r>
            <a:r>
              <a:rPr lang="en-GB" dirty="0" smtClean="0">
                <a:solidFill>
                  <a:srgbClr val="92D050"/>
                </a:solidFill>
              </a:rPr>
              <a:t> se </a:t>
            </a:r>
            <a:r>
              <a:rPr lang="en-GB" dirty="0" err="1" smtClean="0">
                <a:solidFill>
                  <a:srgbClr val="92D050"/>
                </a:solidFill>
              </a:rPr>
              <a:t>najčešće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slažeš</a:t>
            </a:r>
            <a:r>
              <a:rPr lang="en-GB" dirty="0" smtClean="0">
                <a:solidFill>
                  <a:srgbClr val="92D050"/>
                </a:solidFill>
              </a:rPr>
              <a:t>? </a:t>
            </a:r>
          </a:p>
          <a:p>
            <a:r>
              <a:rPr lang="en-GB" dirty="0" err="1" smtClean="0">
                <a:solidFill>
                  <a:srgbClr val="92D050"/>
                </a:solidFill>
              </a:rPr>
              <a:t>Ako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bismo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otišli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neki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izlet</a:t>
            </a:r>
            <a:r>
              <a:rPr lang="en-GB" dirty="0" smtClean="0">
                <a:solidFill>
                  <a:srgbClr val="92D050"/>
                </a:solidFill>
              </a:rPr>
              <a:t> (u </a:t>
            </a:r>
            <a:r>
              <a:rPr lang="en-GB" dirty="0" err="1" smtClean="0">
                <a:solidFill>
                  <a:srgbClr val="92D050"/>
                </a:solidFill>
              </a:rPr>
              <a:t>šumu</a:t>
            </a:r>
            <a:r>
              <a:rPr lang="en-GB" dirty="0" smtClean="0">
                <a:solidFill>
                  <a:srgbClr val="92D050"/>
                </a:solidFill>
              </a:rPr>
              <a:t>, </a:t>
            </a:r>
            <a:r>
              <a:rPr lang="en-GB" dirty="0" err="1" smtClean="0">
                <a:solidFill>
                  <a:srgbClr val="92D050"/>
                </a:solidFill>
              </a:rPr>
              <a:t>na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planinu</a:t>
            </a:r>
            <a:r>
              <a:rPr lang="en-GB" dirty="0" smtClean="0">
                <a:solidFill>
                  <a:srgbClr val="92D050"/>
                </a:solidFill>
              </a:rPr>
              <a:t>…), </a:t>
            </a:r>
            <a:r>
              <a:rPr lang="en-GB" dirty="0" err="1" smtClean="0">
                <a:solidFill>
                  <a:srgbClr val="92D050"/>
                </a:solidFill>
              </a:rPr>
              <a:t>ko</a:t>
            </a:r>
            <a:r>
              <a:rPr lang="en-GB" dirty="0" smtClean="0">
                <a:solidFill>
                  <a:srgbClr val="92D050"/>
                </a:solidFill>
              </a:rPr>
              <a:t> bi </a:t>
            </a:r>
            <a:r>
              <a:rPr lang="en-GB" dirty="0" err="1" smtClean="0">
                <a:solidFill>
                  <a:srgbClr val="92D050"/>
                </a:solidFill>
              </a:rPr>
              <a:t>mogao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napravi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najbolji</a:t>
            </a:r>
            <a:r>
              <a:rPr lang="en-GB" dirty="0" smtClean="0">
                <a:solidFill>
                  <a:srgbClr val="92D050"/>
                </a:solidFill>
              </a:rPr>
              <a:t> plan </a:t>
            </a:r>
            <a:r>
              <a:rPr lang="en-GB" dirty="0" err="1" smtClean="0">
                <a:solidFill>
                  <a:srgbClr val="92D050"/>
                </a:solidFill>
              </a:rPr>
              <a:t>kako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provedete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dan</a:t>
            </a:r>
            <a:r>
              <a:rPr lang="en-GB" dirty="0" smtClean="0">
                <a:solidFill>
                  <a:srgbClr val="92D050"/>
                </a:solidFill>
              </a:rPr>
              <a:t>? </a:t>
            </a:r>
            <a:endParaRPr lang="en-GB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Učenje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sz="5000" dirty="0" smtClean="0">
                <a:solidFill>
                  <a:srgbClr val="7030A0"/>
                </a:solidFill>
              </a:rPr>
              <a:t>Da li i za koje oblasti dete ispoljava posebnu zainteresovanost?</a:t>
            </a:r>
          </a:p>
          <a:p>
            <a:r>
              <a:rPr lang="en-GB" sz="5000" dirty="0" err="1" smtClean="0">
                <a:solidFill>
                  <a:srgbClr val="7030A0"/>
                </a:solidFill>
              </a:rPr>
              <a:t>Da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li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prepoznajete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kod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deteta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neku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od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manifestacija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divergentne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produkcije</a:t>
            </a:r>
            <a:r>
              <a:rPr lang="en-GB" sz="5000" dirty="0" smtClean="0">
                <a:solidFill>
                  <a:srgbClr val="7030A0"/>
                </a:solidFill>
              </a:rPr>
              <a:t>? </a:t>
            </a:r>
            <a:r>
              <a:rPr lang="en-GB" sz="5000" dirty="0" err="1" smtClean="0">
                <a:solidFill>
                  <a:srgbClr val="7030A0"/>
                </a:solidFill>
              </a:rPr>
              <a:t>Koju</a:t>
            </a:r>
            <a:r>
              <a:rPr lang="en-GB" sz="5000" dirty="0" smtClean="0">
                <a:solidFill>
                  <a:srgbClr val="7030A0"/>
                </a:solidFill>
              </a:rPr>
              <a:t>?  a) </a:t>
            </a:r>
            <a:r>
              <a:rPr lang="en-GB" sz="5000" u="sng" dirty="0" err="1" smtClean="0">
                <a:solidFill>
                  <a:srgbClr val="7030A0"/>
                </a:solidFill>
              </a:rPr>
              <a:t>originalnost</a:t>
            </a:r>
            <a:r>
              <a:rPr lang="en-GB" sz="5000" dirty="0" smtClean="0">
                <a:solidFill>
                  <a:srgbClr val="7030A0"/>
                </a:solidFill>
              </a:rPr>
              <a:t> (</a:t>
            </a:r>
            <a:r>
              <a:rPr lang="en-GB" sz="5000" dirty="0" err="1" smtClean="0">
                <a:solidFill>
                  <a:srgbClr val="7030A0"/>
                </a:solidFill>
              </a:rPr>
              <a:t>neobični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udaljeni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duhoviti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odgovori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ideje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rešenja</a:t>
            </a:r>
            <a:r>
              <a:rPr lang="en-GB" sz="5000" dirty="0" smtClean="0">
                <a:solidFill>
                  <a:srgbClr val="7030A0"/>
                </a:solidFill>
              </a:rPr>
              <a:t>); b</a:t>
            </a:r>
            <a:r>
              <a:rPr lang="en-GB" sz="5000" u="sng" dirty="0" smtClean="0">
                <a:solidFill>
                  <a:srgbClr val="7030A0"/>
                </a:solidFill>
              </a:rPr>
              <a:t>) </a:t>
            </a:r>
            <a:r>
              <a:rPr lang="en-GB" sz="5000" u="sng" dirty="0" err="1" smtClean="0">
                <a:solidFill>
                  <a:srgbClr val="7030A0"/>
                </a:solidFill>
              </a:rPr>
              <a:t>fleksibilnost</a:t>
            </a:r>
            <a:r>
              <a:rPr lang="en-GB" sz="5000" u="sng" dirty="0" smtClean="0">
                <a:solidFill>
                  <a:srgbClr val="7030A0"/>
                </a:solidFill>
              </a:rPr>
              <a:t> </a:t>
            </a:r>
            <a:r>
              <a:rPr lang="en-GB" sz="5000" dirty="0" smtClean="0">
                <a:solidFill>
                  <a:srgbClr val="7030A0"/>
                </a:solidFill>
              </a:rPr>
              <a:t>(</a:t>
            </a:r>
            <a:r>
              <a:rPr lang="en-GB" sz="5000" dirty="0" err="1" smtClean="0">
                <a:solidFill>
                  <a:srgbClr val="7030A0"/>
                </a:solidFill>
              </a:rPr>
              <a:t>gipkost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savitljivost</a:t>
            </a:r>
            <a:r>
              <a:rPr lang="en-GB" sz="5000" dirty="0" smtClean="0">
                <a:solidFill>
                  <a:srgbClr val="7030A0"/>
                </a:solidFill>
              </a:rPr>
              <a:t> u </a:t>
            </a:r>
            <a:r>
              <a:rPr lang="en-GB" sz="5000" dirty="0" err="1" smtClean="0">
                <a:solidFill>
                  <a:srgbClr val="7030A0"/>
                </a:solidFill>
              </a:rPr>
              <a:t>rešavanju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problema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organizaciji</a:t>
            </a:r>
            <a:r>
              <a:rPr lang="en-GB" sz="5000" dirty="0" smtClean="0">
                <a:solidFill>
                  <a:srgbClr val="7030A0"/>
                </a:solidFill>
              </a:rPr>
              <a:t>; </a:t>
            </a:r>
            <a:r>
              <a:rPr lang="en-GB" sz="5000" dirty="0" err="1" smtClean="0">
                <a:solidFill>
                  <a:srgbClr val="7030A0"/>
                </a:solidFill>
              </a:rPr>
              <a:t>odgovori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različitih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klasa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viševrsni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odgovori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kombinovanje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više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aspekata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različitih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strategija</a:t>
            </a:r>
            <a:r>
              <a:rPr lang="en-GB" sz="5000" dirty="0" smtClean="0">
                <a:solidFill>
                  <a:srgbClr val="7030A0"/>
                </a:solidFill>
              </a:rPr>
              <a:t> u </a:t>
            </a:r>
            <a:r>
              <a:rPr lang="en-GB" sz="5000" dirty="0" err="1" smtClean="0">
                <a:solidFill>
                  <a:srgbClr val="7030A0"/>
                </a:solidFill>
              </a:rPr>
              <a:t>rešavanju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problema</a:t>
            </a:r>
            <a:r>
              <a:rPr lang="en-GB" sz="5000" dirty="0" smtClean="0">
                <a:solidFill>
                  <a:srgbClr val="7030A0"/>
                </a:solidFill>
              </a:rPr>
              <a:t>); c) </a:t>
            </a:r>
            <a:r>
              <a:rPr lang="en-GB" sz="5000" u="sng" dirty="0" err="1" smtClean="0">
                <a:solidFill>
                  <a:srgbClr val="7030A0"/>
                </a:solidFill>
              </a:rPr>
              <a:t>fluentnost</a:t>
            </a:r>
            <a:r>
              <a:rPr lang="en-GB" sz="5000" dirty="0" smtClean="0">
                <a:solidFill>
                  <a:srgbClr val="7030A0"/>
                </a:solidFill>
              </a:rPr>
              <a:t> – </a:t>
            </a:r>
            <a:r>
              <a:rPr lang="en-GB" sz="5000" dirty="0" err="1" smtClean="0">
                <a:solidFill>
                  <a:srgbClr val="7030A0"/>
                </a:solidFill>
              </a:rPr>
              <a:t>posebno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kod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verbalnog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ispoljavanja</a:t>
            </a:r>
            <a:r>
              <a:rPr lang="en-GB" sz="5000" dirty="0" smtClean="0">
                <a:solidFill>
                  <a:srgbClr val="7030A0"/>
                </a:solidFill>
              </a:rPr>
              <a:t> (</a:t>
            </a:r>
            <a:r>
              <a:rPr lang="en-GB" sz="5000" dirty="0" err="1" smtClean="0">
                <a:solidFill>
                  <a:srgbClr val="7030A0"/>
                </a:solidFill>
              </a:rPr>
              <a:t>produktivnost</a:t>
            </a:r>
            <a:r>
              <a:rPr lang="en-GB" sz="5000" dirty="0" smtClean="0">
                <a:solidFill>
                  <a:srgbClr val="7030A0"/>
                </a:solidFill>
              </a:rPr>
              <a:t> u </a:t>
            </a:r>
            <a:r>
              <a:rPr lang="en-GB" sz="5000" dirty="0" err="1" smtClean="0">
                <a:solidFill>
                  <a:srgbClr val="7030A0"/>
                </a:solidFill>
              </a:rPr>
              <a:t>većem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broju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ideja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reči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odgovora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posledica</a:t>
            </a:r>
            <a:r>
              <a:rPr lang="en-GB" sz="5000" dirty="0" smtClean="0">
                <a:solidFill>
                  <a:srgbClr val="7030A0"/>
                </a:solidFill>
              </a:rPr>
              <a:t>) ; d) </a:t>
            </a:r>
            <a:r>
              <a:rPr lang="en-GB" sz="5000" u="sng" dirty="0" err="1" smtClean="0">
                <a:solidFill>
                  <a:srgbClr val="7030A0"/>
                </a:solidFill>
              </a:rPr>
              <a:t>elaboracija</a:t>
            </a:r>
            <a:r>
              <a:rPr lang="en-GB" sz="5000" dirty="0" smtClean="0">
                <a:solidFill>
                  <a:srgbClr val="7030A0"/>
                </a:solidFill>
              </a:rPr>
              <a:t> (</a:t>
            </a:r>
            <a:r>
              <a:rPr lang="en-GB" sz="5000" dirty="0" err="1" smtClean="0">
                <a:solidFill>
                  <a:srgbClr val="7030A0"/>
                </a:solidFill>
              </a:rPr>
              <a:t>dopunjavanje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ideja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detaljima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sposobnost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detaljnije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razrade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plana</a:t>
            </a:r>
            <a:r>
              <a:rPr lang="en-GB" sz="5000" dirty="0" smtClean="0">
                <a:solidFill>
                  <a:srgbClr val="7030A0"/>
                </a:solidFill>
              </a:rPr>
              <a:t>).</a:t>
            </a:r>
          </a:p>
          <a:p>
            <a:r>
              <a:rPr lang="en-GB" sz="5000" dirty="0" smtClean="0">
                <a:solidFill>
                  <a:srgbClr val="7030A0"/>
                </a:solidFill>
              </a:rPr>
              <a:t>Na </a:t>
            </a:r>
            <a:r>
              <a:rPr lang="en-GB" sz="5000" dirty="0" err="1" smtClean="0">
                <a:solidFill>
                  <a:srgbClr val="7030A0"/>
                </a:solidFill>
              </a:rPr>
              <a:t>koji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način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dete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izražava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svoju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radoznalost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otvorenost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odgovornost</a:t>
            </a:r>
            <a:r>
              <a:rPr lang="en-GB" sz="50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GB" sz="5000" dirty="0" smtClean="0">
                <a:solidFill>
                  <a:srgbClr val="7030A0"/>
                </a:solidFill>
              </a:rPr>
              <a:t>U </a:t>
            </a:r>
            <a:r>
              <a:rPr lang="en-GB" sz="5000" dirty="0" err="1" smtClean="0">
                <a:solidFill>
                  <a:srgbClr val="7030A0"/>
                </a:solidFill>
              </a:rPr>
              <a:t>kojim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situacijama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dete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ispoljava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svoja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interesovanja</a:t>
            </a:r>
            <a:r>
              <a:rPr lang="en-GB" sz="5000" dirty="0" smtClean="0">
                <a:solidFill>
                  <a:srgbClr val="7030A0"/>
                </a:solidFill>
              </a:rPr>
              <a:t>, </a:t>
            </a:r>
            <a:r>
              <a:rPr lang="en-GB" sz="5000" dirty="0" err="1" smtClean="0">
                <a:solidFill>
                  <a:srgbClr val="7030A0"/>
                </a:solidFill>
              </a:rPr>
              <a:t>bira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preuzima</a:t>
            </a:r>
            <a:r>
              <a:rPr lang="en-GB" sz="5000" dirty="0" smtClean="0">
                <a:solidFill>
                  <a:srgbClr val="7030A0"/>
                </a:solidFill>
              </a:rPr>
              <a:t> </a:t>
            </a:r>
            <a:r>
              <a:rPr lang="en-GB" sz="5000" dirty="0" err="1" smtClean="0">
                <a:solidFill>
                  <a:srgbClr val="7030A0"/>
                </a:solidFill>
              </a:rPr>
              <a:t>inicijativu</a:t>
            </a:r>
            <a:r>
              <a:rPr lang="en-GB" sz="5000" dirty="0" smtClean="0">
                <a:solidFill>
                  <a:srgbClr val="7030A0"/>
                </a:solidFill>
              </a:rPr>
              <a:t>?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vi-VN" sz="5000" dirty="0" smtClean="0">
                <a:solidFill>
                  <a:srgbClr val="92D050"/>
                </a:solidFill>
              </a:rPr>
              <a:t>Kog druga ili drugaricu najviše voliš da slušaš dok prepričava svoje događaje ili smišlja šta biste novo mogli da radite?</a:t>
            </a:r>
            <a:endParaRPr lang="en-GB" sz="5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32109" r="53238" b="8829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D33BB-74DD-490A-8F84-603C707B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3623ED9-EABF-44BF-9B95-4E52CC3C6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541" y="239633"/>
            <a:ext cx="8112918" cy="6423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30861" r="39266" b="34137"/>
          <a:stretch>
            <a:fillRect/>
          </a:stretch>
        </p:blipFill>
        <p:spPr bwMode="auto">
          <a:xfrm>
            <a:off x="0" y="1700808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164288" y="1844824"/>
            <a:ext cx="172819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	</a:t>
            </a:r>
          </a:p>
          <a:p>
            <a:pPr algn="ctr">
              <a:buNone/>
            </a:pPr>
            <a:endParaRPr lang="en-GB" sz="4000" dirty="0" smtClean="0">
              <a:solidFill>
                <a:schemeClr val="tx2"/>
              </a:solidFill>
              <a:latin typeface="Bahnschrift Light" pitchFamily="34" charset="0"/>
            </a:endParaRPr>
          </a:p>
          <a:p>
            <a:pPr algn="ctr">
              <a:buNone/>
            </a:pP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Dobar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učitelj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je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onaj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koji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10%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vremena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provede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postavljaući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deci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pitanja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, </a:t>
            </a:r>
          </a:p>
          <a:p>
            <a:pPr algn="ctr">
              <a:buNone/>
            </a:pP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	a 90%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vremena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inspiriše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decu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da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postavljaju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pitanja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na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koja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ni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on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sam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ne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zna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Bahnschrift Light" pitchFamily="34" charset="0"/>
              </a:rPr>
              <a:t>odgovore</a:t>
            </a:r>
            <a:r>
              <a:rPr lang="en-GB" sz="4000" dirty="0" smtClean="0">
                <a:solidFill>
                  <a:schemeClr val="tx2"/>
                </a:solidFill>
                <a:latin typeface="Bahnschrift Light" pitchFamily="34" charset="0"/>
              </a:rPr>
              <a:t>.</a:t>
            </a:r>
            <a:endParaRPr lang="en-GB" sz="4000" dirty="0">
              <a:solidFill>
                <a:schemeClr val="tx2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734" t="32452" r="5275" b="261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629" t="29270" r="9747" b="27773"/>
          <a:stretch>
            <a:fillRect/>
          </a:stretch>
        </p:blipFill>
        <p:spPr bwMode="auto">
          <a:xfrm>
            <a:off x="611560" y="620688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S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92888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22906" r="25848" b="10272"/>
          <a:stretch>
            <a:fillRect/>
          </a:stretch>
        </p:blipFill>
        <p:spPr bwMode="auto">
          <a:xfrm>
            <a:off x="0" y="404664"/>
            <a:ext cx="88924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Kreativnost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Mentalna</a:t>
            </a:r>
            <a:r>
              <a:rPr lang="en-GB" dirty="0" smtClean="0"/>
              <a:t> </a:t>
            </a:r>
            <a:r>
              <a:rPr lang="en-GB" dirty="0" err="1" smtClean="0"/>
              <a:t>aktivnost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 smtClean="0"/>
              <a:t>čiji</a:t>
            </a:r>
            <a:r>
              <a:rPr lang="en-GB" dirty="0" smtClean="0"/>
              <a:t> je </a:t>
            </a:r>
            <a:r>
              <a:rPr lang="en-GB" dirty="0" err="1" smtClean="0"/>
              <a:t>rezultat</a:t>
            </a:r>
            <a:r>
              <a:rPr lang="en-GB" dirty="0" smtClean="0"/>
              <a:t> </a:t>
            </a:r>
            <a:r>
              <a:rPr lang="en-GB" dirty="0" err="1" smtClean="0"/>
              <a:t>neka</a:t>
            </a:r>
            <a:r>
              <a:rPr lang="en-GB" dirty="0" smtClean="0"/>
              <a:t> nova, </a:t>
            </a:r>
            <a:r>
              <a:rPr lang="en-GB" dirty="0" err="1" smtClean="0"/>
              <a:t>originalna</a:t>
            </a:r>
            <a:r>
              <a:rPr lang="en-GB" dirty="0" smtClean="0"/>
              <a:t> </a:t>
            </a:r>
            <a:r>
              <a:rPr lang="en-GB" dirty="0" err="1" smtClean="0"/>
              <a:t>ideja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rešenje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Inteligencija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se </a:t>
            </a:r>
            <a:r>
              <a:rPr lang="en-GB" dirty="0" err="1" smtClean="0"/>
              <a:t>igra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523" t="30861" r="12431" b="29364"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Kreativnost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Osoba</a:t>
            </a:r>
            <a:endParaRPr lang="en-GB" dirty="0" smtClean="0"/>
          </a:p>
          <a:p>
            <a:r>
              <a:rPr lang="en-GB" dirty="0" err="1" smtClean="0"/>
              <a:t>Proces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Produkt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Sredina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570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Acrobat Document</vt:lpstr>
      <vt:lpstr>UNAPREĐIVANJE KOMPETENCIJA VASPITAČA ZA PREPOZNAVANJE I PODSTICANJE KREATIVNOSTI I DAROVITOSTI </vt:lpstr>
      <vt:lpstr>Slide 2</vt:lpstr>
      <vt:lpstr>Slide 3</vt:lpstr>
      <vt:lpstr>Slide 4</vt:lpstr>
      <vt:lpstr>Slide 5</vt:lpstr>
      <vt:lpstr>Slide 6</vt:lpstr>
      <vt:lpstr>Kreativnost?</vt:lpstr>
      <vt:lpstr>Slide 8</vt:lpstr>
      <vt:lpstr>Kreativnost kao: </vt:lpstr>
      <vt:lpstr>Razvoj kreativnosti:</vt:lpstr>
      <vt:lpstr>Kriterijumi za procenu kreativnosti:</vt:lpstr>
      <vt:lpstr>Relevantnost?</vt:lpstr>
      <vt:lpstr>Slide 13</vt:lpstr>
      <vt:lpstr>Slide 14</vt:lpstr>
      <vt:lpstr>Slide 15</vt:lpstr>
      <vt:lpstr>Kreativnost kao divergentno i konvergentno mišljenje</vt:lpstr>
      <vt:lpstr>Učimo iz iskustva!</vt:lpstr>
      <vt:lpstr>Slide 18</vt:lpstr>
      <vt:lpstr>Instrument NS-D1.0/2019</vt:lpstr>
      <vt:lpstr>Slide 20</vt:lpstr>
      <vt:lpstr>Slide 21</vt:lpstr>
      <vt:lpstr>Detaljnije informacije o instrumentu http://uvv.rs/</vt:lpstr>
      <vt:lpstr>Pitanja za intervju</vt:lpstr>
      <vt:lpstr>U igri?</vt:lpstr>
      <vt:lpstr> Pitanja za vršnjake </vt:lpstr>
      <vt:lpstr>Odnosi?</vt:lpstr>
      <vt:lpstr>Učenje?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UNAPREĐIVANJE KOMPETENCIJA VASPITAČA ZA PREPOZNAVANJE I PODSTICANJE KREATIVNOSTI I DAROVITOSTI </dc:title>
  <dc:creator>AS</dc:creator>
  <cp:lastModifiedBy>AS</cp:lastModifiedBy>
  <cp:revision>2</cp:revision>
  <dcterms:created xsi:type="dcterms:W3CDTF">2024-02-23T18:27:06Z</dcterms:created>
  <dcterms:modified xsi:type="dcterms:W3CDTF">2024-02-23T22:42:35Z</dcterms:modified>
</cp:coreProperties>
</file>